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9A3"/>
    <a:srgbClr val="358277"/>
    <a:srgbClr val="C87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87E2E3-A5F7-D15E-CCA4-4FEE16340E3F}" v="1509" dt="2023-04-28T03:22:07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tannu" userId="6d5de2fe12cabef7" providerId="LiveId" clId="{A2963D95-9060-4933-A366-780E02183005}"/>
    <pc:docChg chg="modSld">
      <pc:chgData name="rtannu" userId="6d5de2fe12cabef7" providerId="LiveId" clId="{A2963D95-9060-4933-A366-780E02183005}" dt="2023-04-28T09:53:21.638" v="14" actId="113"/>
      <pc:docMkLst>
        <pc:docMk/>
      </pc:docMkLst>
      <pc:sldChg chg="modSp mod">
        <pc:chgData name="rtannu" userId="6d5de2fe12cabef7" providerId="LiveId" clId="{A2963D95-9060-4933-A366-780E02183005}" dt="2023-04-28T09:53:21.638" v="14" actId="113"/>
        <pc:sldMkLst>
          <pc:docMk/>
          <pc:sldMk cId="2514594241" sldId="267"/>
        </pc:sldMkLst>
        <pc:spChg chg="mod">
          <ac:chgData name="rtannu" userId="6d5de2fe12cabef7" providerId="LiveId" clId="{A2963D95-9060-4933-A366-780E02183005}" dt="2023-04-28T09:53:21.638" v="14" actId="113"/>
          <ac:spMkLst>
            <pc:docMk/>
            <pc:sldMk cId="2514594241" sldId="267"/>
            <ac:spMk id="3" creationId="{B7422D86-FB8D-E9BD-5F4D-CACDA0C12B14}"/>
          </ac:spMkLst>
        </pc:spChg>
      </pc:sldChg>
      <pc:sldChg chg="modSp mod">
        <pc:chgData name="rtannu" userId="6d5de2fe12cabef7" providerId="LiveId" clId="{A2963D95-9060-4933-A366-780E02183005}" dt="2023-04-28T09:52:14.266" v="2" actId="113"/>
        <pc:sldMkLst>
          <pc:docMk/>
          <pc:sldMk cId="3029064291" sldId="268"/>
        </pc:sldMkLst>
        <pc:spChg chg="mod">
          <ac:chgData name="rtannu" userId="6d5de2fe12cabef7" providerId="LiveId" clId="{A2963D95-9060-4933-A366-780E02183005}" dt="2023-04-28T09:52:14.266" v="2" actId="113"/>
          <ac:spMkLst>
            <pc:docMk/>
            <pc:sldMk cId="3029064291" sldId="268"/>
            <ac:spMk id="3" creationId="{B7422D86-FB8D-E9BD-5F4D-CACDA0C12B1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44EED-E4DB-4D4A-9C32-82121E28F6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7BBE8CE-0620-45C3-BC74-9656ED9A05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oper Black"/>
            </a:rPr>
            <a:t>TEAM MEMBERS</a:t>
          </a:r>
        </a:p>
      </dgm:t>
    </dgm:pt>
    <dgm:pt modelId="{C498B350-7534-4429-ACA8-2852EDE06EC3}" type="parTrans" cxnId="{DBC5B190-808E-45AC-9C41-3F553695A78D}">
      <dgm:prSet/>
      <dgm:spPr/>
      <dgm:t>
        <a:bodyPr/>
        <a:lstStyle/>
        <a:p>
          <a:endParaRPr lang="en-US"/>
        </a:p>
      </dgm:t>
    </dgm:pt>
    <dgm:pt modelId="{6D3DD8FE-040D-42F9-A4AD-5E6E86CBE612}" type="sibTrans" cxnId="{DBC5B190-808E-45AC-9C41-3F553695A78D}">
      <dgm:prSet/>
      <dgm:spPr/>
      <dgm:t>
        <a:bodyPr/>
        <a:lstStyle/>
        <a:p>
          <a:endParaRPr lang="en-US"/>
        </a:p>
      </dgm:t>
    </dgm:pt>
    <dgm:pt modelId="{C3A14EB9-D897-4577-9144-2E4B6C3BBB8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oper Black"/>
            </a:rPr>
            <a:t>ROUSHAN KUMAR </a:t>
          </a:r>
        </a:p>
      </dgm:t>
    </dgm:pt>
    <dgm:pt modelId="{8B690D71-C01E-4F0E-9D8C-DC9CFD186704}" type="parTrans" cxnId="{78BD35E5-1D75-48E0-B6B5-B2B9F04C45A7}">
      <dgm:prSet/>
      <dgm:spPr/>
    </dgm:pt>
    <dgm:pt modelId="{42B17C88-108A-4D60-9FBD-BA19402E28FA}" type="sibTrans" cxnId="{78BD35E5-1D75-48E0-B6B5-B2B9F04C45A7}">
      <dgm:prSet/>
      <dgm:spPr/>
    </dgm:pt>
    <dgm:pt modelId="{27EA5F89-74EB-486E-918F-23EF5CED640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ooper Black"/>
            </a:rPr>
            <a:t>ID : 20009314</a:t>
          </a:r>
        </a:p>
      </dgm:t>
    </dgm:pt>
    <dgm:pt modelId="{FE7A087B-6141-4C28-94FA-25C865C0BA20}" type="parTrans" cxnId="{3DBB51B7-75C1-41D3-BD8C-E6B33D8D2D61}">
      <dgm:prSet/>
      <dgm:spPr/>
    </dgm:pt>
    <dgm:pt modelId="{AC6E8FCB-3F3D-4995-8FC3-C1E4C99CC0E0}" type="sibTrans" cxnId="{3DBB51B7-75C1-41D3-BD8C-E6B33D8D2D61}">
      <dgm:prSet/>
      <dgm:spPr/>
    </dgm:pt>
    <dgm:pt modelId="{538C8DF3-B089-40F2-99E2-6EF3640448E6}" type="pres">
      <dgm:prSet presAssocID="{3D744EED-E4DB-4D4A-9C32-82121E28F6DA}" presName="root" presStyleCnt="0">
        <dgm:presLayoutVars>
          <dgm:dir/>
          <dgm:resizeHandles val="exact"/>
        </dgm:presLayoutVars>
      </dgm:prSet>
      <dgm:spPr/>
    </dgm:pt>
    <dgm:pt modelId="{EE0F07AE-D9FD-4FC5-994C-8BAE0CE8164E}" type="pres">
      <dgm:prSet presAssocID="{17BBE8CE-0620-45C3-BC74-9656ED9A059A}" presName="compNode" presStyleCnt="0"/>
      <dgm:spPr/>
    </dgm:pt>
    <dgm:pt modelId="{3B06AC8D-50DE-4916-933A-094645B5EEFB}" type="pres">
      <dgm:prSet presAssocID="{17BBE8CE-0620-45C3-BC74-9656ED9A05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9164B72-C0EE-4B9E-8B94-9FA89EF4B6E7}" type="pres">
      <dgm:prSet presAssocID="{17BBE8CE-0620-45C3-BC74-9656ED9A059A}" presName="spaceRect" presStyleCnt="0"/>
      <dgm:spPr/>
    </dgm:pt>
    <dgm:pt modelId="{30CDD6D5-A20B-4BB3-8472-1886E196AD3E}" type="pres">
      <dgm:prSet presAssocID="{17BBE8CE-0620-45C3-BC74-9656ED9A059A}" presName="textRect" presStyleLbl="revTx" presStyleIdx="0" presStyleCnt="3">
        <dgm:presLayoutVars>
          <dgm:chMax val="1"/>
          <dgm:chPref val="1"/>
        </dgm:presLayoutVars>
      </dgm:prSet>
      <dgm:spPr/>
    </dgm:pt>
    <dgm:pt modelId="{9D77558D-4164-4890-BC29-3CB71BEC367A}" type="pres">
      <dgm:prSet presAssocID="{6D3DD8FE-040D-42F9-A4AD-5E6E86CBE612}" presName="sibTrans" presStyleCnt="0"/>
      <dgm:spPr/>
    </dgm:pt>
    <dgm:pt modelId="{A3ACA051-E5B8-4EC9-90F5-F6914DBF2576}" type="pres">
      <dgm:prSet presAssocID="{C3A14EB9-D897-4577-9144-2E4B6C3BBB85}" presName="compNode" presStyleCnt="0"/>
      <dgm:spPr/>
    </dgm:pt>
    <dgm:pt modelId="{0D1BA4C7-650E-4931-9054-8ABC6AC77DA6}" type="pres">
      <dgm:prSet presAssocID="{C3A14EB9-D897-4577-9144-2E4B6C3BBB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1B2745-7507-4759-911F-E7DAF712602E}" type="pres">
      <dgm:prSet presAssocID="{C3A14EB9-D897-4577-9144-2E4B6C3BBB85}" presName="spaceRect" presStyleCnt="0"/>
      <dgm:spPr/>
    </dgm:pt>
    <dgm:pt modelId="{356CC32A-E00D-4C7A-964E-B981F15EA734}" type="pres">
      <dgm:prSet presAssocID="{C3A14EB9-D897-4577-9144-2E4B6C3BBB85}" presName="textRect" presStyleLbl="revTx" presStyleIdx="1" presStyleCnt="3">
        <dgm:presLayoutVars>
          <dgm:chMax val="1"/>
          <dgm:chPref val="1"/>
        </dgm:presLayoutVars>
      </dgm:prSet>
      <dgm:spPr/>
    </dgm:pt>
    <dgm:pt modelId="{AFFE1FAC-393E-4F7F-803C-413C62A3C780}" type="pres">
      <dgm:prSet presAssocID="{42B17C88-108A-4D60-9FBD-BA19402E28FA}" presName="sibTrans" presStyleCnt="0"/>
      <dgm:spPr/>
    </dgm:pt>
    <dgm:pt modelId="{B9475AD6-EEA2-4A7D-9026-AEB2592E089B}" type="pres">
      <dgm:prSet presAssocID="{27EA5F89-74EB-486E-918F-23EF5CED640A}" presName="compNode" presStyleCnt="0"/>
      <dgm:spPr/>
    </dgm:pt>
    <dgm:pt modelId="{06C9AC70-9A33-4129-9C8C-9F4576BE2520}" type="pres">
      <dgm:prSet presAssocID="{27EA5F89-74EB-486E-918F-23EF5CED64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50CDCB84-A7E6-4781-8D28-92C24A51B742}" type="pres">
      <dgm:prSet presAssocID="{27EA5F89-74EB-486E-918F-23EF5CED640A}" presName="spaceRect" presStyleCnt="0"/>
      <dgm:spPr/>
    </dgm:pt>
    <dgm:pt modelId="{53E57D32-1DBE-42DA-9DF2-26AD976F597F}" type="pres">
      <dgm:prSet presAssocID="{27EA5F89-74EB-486E-918F-23EF5CED64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DE11E00-68A7-4E6B-8AB3-6386A9B4B2CC}" type="presOf" srcId="{3D744EED-E4DB-4D4A-9C32-82121E28F6DA}" destId="{538C8DF3-B089-40F2-99E2-6EF3640448E6}" srcOrd="0" destOrd="0" presId="urn:microsoft.com/office/officeart/2018/2/layout/IconLabelList"/>
    <dgm:cxn modelId="{C23E6069-D72C-4310-832A-68BAEB00DE78}" type="presOf" srcId="{C3A14EB9-D897-4577-9144-2E4B6C3BBB85}" destId="{356CC32A-E00D-4C7A-964E-B981F15EA734}" srcOrd="0" destOrd="0" presId="urn:microsoft.com/office/officeart/2018/2/layout/IconLabelList"/>
    <dgm:cxn modelId="{3A98A957-3C4C-4692-9921-FC954C5A725D}" type="presOf" srcId="{17BBE8CE-0620-45C3-BC74-9656ED9A059A}" destId="{30CDD6D5-A20B-4BB3-8472-1886E196AD3E}" srcOrd="0" destOrd="0" presId="urn:microsoft.com/office/officeart/2018/2/layout/IconLabelList"/>
    <dgm:cxn modelId="{DBC5B190-808E-45AC-9C41-3F553695A78D}" srcId="{3D744EED-E4DB-4D4A-9C32-82121E28F6DA}" destId="{17BBE8CE-0620-45C3-BC74-9656ED9A059A}" srcOrd="0" destOrd="0" parTransId="{C498B350-7534-4429-ACA8-2852EDE06EC3}" sibTransId="{6D3DD8FE-040D-42F9-A4AD-5E6E86CBE612}"/>
    <dgm:cxn modelId="{B3F4E29F-E705-4618-BBB5-61643C880892}" type="presOf" srcId="{27EA5F89-74EB-486E-918F-23EF5CED640A}" destId="{53E57D32-1DBE-42DA-9DF2-26AD976F597F}" srcOrd="0" destOrd="0" presId="urn:microsoft.com/office/officeart/2018/2/layout/IconLabelList"/>
    <dgm:cxn modelId="{3DBB51B7-75C1-41D3-BD8C-E6B33D8D2D61}" srcId="{3D744EED-E4DB-4D4A-9C32-82121E28F6DA}" destId="{27EA5F89-74EB-486E-918F-23EF5CED640A}" srcOrd="2" destOrd="0" parTransId="{FE7A087B-6141-4C28-94FA-25C865C0BA20}" sibTransId="{AC6E8FCB-3F3D-4995-8FC3-C1E4C99CC0E0}"/>
    <dgm:cxn modelId="{78BD35E5-1D75-48E0-B6B5-B2B9F04C45A7}" srcId="{3D744EED-E4DB-4D4A-9C32-82121E28F6DA}" destId="{C3A14EB9-D897-4577-9144-2E4B6C3BBB85}" srcOrd="1" destOrd="0" parTransId="{8B690D71-C01E-4F0E-9D8C-DC9CFD186704}" sibTransId="{42B17C88-108A-4D60-9FBD-BA19402E28FA}"/>
    <dgm:cxn modelId="{D1803552-CC94-4B9E-99CE-A671B41F8619}" type="presParOf" srcId="{538C8DF3-B089-40F2-99E2-6EF3640448E6}" destId="{EE0F07AE-D9FD-4FC5-994C-8BAE0CE8164E}" srcOrd="0" destOrd="0" presId="urn:microsoft.com/office/officeart/2018/2/layout/IconLabelList"/>
    <dgm:cxn modelId="{B7B528EA-2899-467B-B320-318222C5CFA3}" type="presParOf" srcId="{EE0F07AE-D9FD-4FC5-994C-8BAE0CE8164E}" destId="{3B06AC8D-50DE-4916-933A-094645B5EEFB}" srcOrd="0" destOrd="0" presId="urn:microsoft.com/office/officeart/2018/2/layout/IconLabelList"/>
    <dgm:cxn modelId="{34166073-2996-4209-B76E-FCD2C5970C60}" type="presParOf" srcId="{EE0F07AE-D9FD-4FC5-994C-8BAE0CE8164E}" destId="{B9164B72-C0EE-4B9E-8B94-9FA89EF4B6E7}" srcOrd="1" destOrd="0" presId="urn:microsoft.com/office/officeart/2018/2/layout/IconLabelList"/>
    <dgm:cxn modelId="{CC74870F-13F8-411C-BFCC-05860EA27296}" type="presParOf" srcId="{EE0F07AE-D9FD-4FC5-994C-8BAE0CE8164E}" destId="{30CDD6D5-A20B-4BB3-8472-1886E196AD3E}" srcOrd="2" destOrd="0" presId="urn:microsoft.com/office/officeart/2018/2/layout/IconLabelList"/>
    <dgm:cxn modelId="{F8409B17-65BF-47EB-A834-56EE3B01FB88}" type="presParOf" srcId="{538C8DF3-B089-40F2-99E2-6EF3640448E6}" destId="{9D77558D-4164-4890-BC29-3CB71BEC367A}" srcOrd="1" destOrd="0" presId="urn:microsoft.com/office/officeart/2018/2/layout/IconLabelList"/>
    <dgm:cxn modelId="{9591596B-9CDD-453C-87FF-972A386EB341}" type="presParOf" srcId="{538C8DF3-B089-40F2-99E2-6EF3640448E6}" destId="{A3ACA051-E5B8-4EC9-90F5-F6914DBF2576}" srcOrd="2" destOrd="0" presId="urn:microsoft.com/office/officeart/2018/2/layout/IconLabelList"/>
    <dgm:cxn modelId="{8368F698-DDD2-4A3E-9623-FC566159E73D}" type="presParOf" srcId="{A3ACA051-E5B8-4EC9-90F5-F6914DBF2576}" destId="{0D1BA4C7-650E-4931-9054-8ABC6AC77DA6}" srcOrd="0" destOrd="0" presId="urn:microsoft.com/office/officeart/2018/2/layout/IconLabelList"/>
    <dgm:cxn modelId="{F9BA0450-9256-4DF7-9A0B-3059EAE7DFAE}" type="presParOf" srcId="{A3ACA051-E5B8-4EC9-90F5-F6914DBF2576}" destId="{FA1B2745-7507-4759-911F-E7DAF712602E}" srcOrd="1" destOrd="0" presId="urn:microsoft.com/office/officeart/2018/2/layout/IconLabelList"/>
    <dgm:cxn modelId="{BB757168-219E-4252-90DC-4D52C4CFE18B}" type="presParOf" srcId="{A3ACA051-E5B8-4EC9-90F5-F6914DBF2576}" destId="{356CC32A-E00D-4C7A-964E-B981F15EA734}" srcOrd="2" destOrd="0" presId="urn:microsoft.com/office/officeart/2018/2/layout/IconLabelList"/>
    <dgm:cxn modelId="{48C43F34-A6F9-44A0-9921-FE83E4919532}" type="presParOf" srcId="{538C8DF3-B089-40F2-99E2-6EF3640448E6}" destId="{AFFE1FAC-393E-4F7F-803C-413C62A3C780}" srcOrd="3" destOrd="0" presId="urn:microsoft.com/office/officeart/2018/2/layout/IconLabelList"/>
    <dgm:cxn modelId="{E780BAE0-325D-4E2B-AF63-F7F8D2694EA7}" type="presParOf" srcId="{538C8DF3-B089-40F2-99E2-6EF3640448E6}" destId="{B9475AD6-EEA2-4A7D-9026-AEB2592E089B}" srcOrd="4" destOrd="0" presId="urn:microsoft.com/office/officeart/2018/2/layout/IconLabelList"/>
    <dgm:cxn modelId="{A71FC213-A2AB-471F-95BC-E0D069A4A03E}" type="presParOf" srcId="{B9475AD6-EEA2-4A7D-9026-AEB2592E089B}" destId="{06C9AC70-9A33-4129-9C8C-9F4576BE2520}" srcOrd="0" destOrd="0" presId="urn:microsoft.com/office/officeart/2018/2/layout/IconLabelList"/>
    <dgm:cxn modelId="{979F219E-E152-4B6A-964E-9C9DB644C816}" type="presParOf" srcId="{B9475AD6-EEA2-4A7D-9026-AEB2592E089B}" destId="{50CDCB84-A7E6-4781-8D28-92C24A51B742}" srcOrd="1" destOrd="0" presId="urn:microsoft.com/office/officeart/2018/2/layout/IconLabelList"/>
    <dgm:cxn modelId="{58AD9F9E-C82D-4E6C-A1E4-0E9F378891D7}" type="presParOf" srcId="{B9475AD6-EEA2-4A7D-9026-AEB2592E089B}" destId="{53E57D32-1DBE-42DA-9DF2-26AD976F59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1F2D0B-5034-405F-9902-66CE1D5528E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4A21C1-D375-45F5-81D7-AA81936FE62B}">
      <dgm:prSet/>
      <dgm:spPr/>
      <dgm:t>
        <a:bodyPr/>
        <a:lstStyle/>
        <a:p>
          <a:r>
            <a:rPr lang="en-US"/>
            <a:t>Predict</a:t>
          </a:r>
        </a:p>
      </dgm:t>
    </dgm:pt>
    <dgm:pt modelId="{36CBC490-CD59-48B7-A7D6-652311FD2011}" type="parTrans" cxnId="{734DE769-E234-443F-BDC1-8A1A52523956}">
      <dgm:prSet/>
      <dgm:spPr/>
      <dgm:t>
        <a:bodyPr/>
        <a:lstStyle/>
        <a:p>
          <a:endParaRPr lang="en-US"/>
        </a:p>
      </dgm:t>
    </dgm:pt>
    <dgm:pt modelId="{2DF9C816-4CFE-45CB-9895-05F6AD18E676}" type="sibTrans" cxnId="{734DE769-E234-443F-BDC1-8A1A52523956}">
      <dgm:prSet/>
      <dgm:spPr/>
      <dgm:t>
        <a:bodyPr/>
        <a:lstStyle/>
        <a:p>
          <a:endParaRPr lang="en-US"/>
        </a:p>
      </dgm:t>
    </dgm:pt>
    <dgm:pt modelId="{AEB46EE6-3EF4-4C45-9233-FE282ABE5C09}">
      <dgm:prSet/>
      <dgm:spPr/>
      <dgm:t>
        <a:bodyPr/>
        <a:lstStyle/>
        <a:p>
          <a:r>
            <a:rPr lang="en-US"/>
            <a:t>Predict next-day rain using different classification models/ machine learning algorithms /data mining techniques from 10 years of daily weather observations of many locations across Australia. </a:t>
          </a:r>
        </a:p>
      </dgm:t>
    </dgm:pt>
    <dgm:pt modelId="{66A72BE6-3298-4A74-902A-33B9ACB76096}" type="parTrans" cxnId="{2595FE82-E89F-4754-A1DC-B46FD594BEF5}">
      <dgm:prSet/>
      <dgm:spPr/>
      <dgm:t>
        <a:bodyPr/>
        <a:lstStyle/>
        <a:p>
          <a:endParaRPr lang="en-US"/>
        </a:p>
      </dgm:t>
    </dgm:pt>
    <dgm:pt modelId="{D7AD124A-38D4-4CF0-BBA4-0B70AF498232}" type="sibTrans" cxnId="{2595FE82-E89F-4754-A1DC-B46FD594BEF5}">
      <dgm:prSet/>
      <dgm:spPr/>
      <dgm:t>
        <a:bodyPr/>
        <a:lstStyle/>
        <a:p>
          <a:endParaRPr lang="en-US"/>
        </a:p>
      </dgm:t>
    </dgm:pt>
    <dgm:pt modelId="{D68CBB41-3DA2-4A57-8A23-02A8CC076509}">
      <dgm:prSet/>
      <dgm:spPr/>
      <dgm:t>
        <a:bodyPr/>
        <a:lstStyle/>
        <a:p>
          <a:r>
            <a:rPr lang="en-US"/>
            <a:t>Classify and predict</a:t>
          </a:r>
        </a:p>
      </dgm:t>
    </dgm:pt>
    <dgm:pt modelId="{D05EDC3F-EF58-4673-B1D2-8635F16DCEB5}" type="parTrans" cxnId="{6159E424-66CD-4AF6-BA3C-D51F6ED9F0CA}">
      <dgm:prSet/>
      <dgm:spPr/>
      <dgm:t>
        <a:bodyPr/>
        <a:lstStyle/>
        <a:p>
          <a:endParaRPr lang="en-US"/>
        </a:p>
      </dgm:t>
    </dgm:pt>
    <dgm:pt modelId="{0B688A6F-409B-4D05-8BE6-D467F8DAC56F}" type="sibTrans" cxnId="{6159E424-66CD-4AF6-BA3C-D51F6ED9F0CA}">
      <dgm:prSet/>
      <dgm:spPr/>
      <dgm:t>
        <a:bodyPr/>
        <a:lstStyle/>
        <a:p>
          <a:endParaRPr lang="en-US"/>
        </a:p>
      </dgm:t>
    </dgm:pt>
    <dgm:pt modelId="{BE0FBAF9-0541-431E-9E3E-FF49F3C30CF5}">
      <dgm:prSet/>
      <dgm:spPr/>
      <dgm:t>
        <a:bodyPr/>
        <a:lstStyle/>
        <a:p>
          <a:r>
            <a:rPr lang="en-US"/>
            <a:t>Classify and predict possible causes of rain that falls the next day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D2358A15-3F84-4B36-A260-7B5D3A9DF483}" type="parTrans" cxnId="{CF204046-F9C9-431D-916A-69373F54C93A}">
      <dgm:prSet/>
      <dgm:spPr/>
      <dgm:t>
        <a:bodyPr/>
        <a:lstStyle/>
        <a:p>
          <a:endParaRPr lang="en-US"/>
        </a:p>
      </dgm:t>
    </dgm:pt>
    <dgm:pt modelId="{EF5D1EC6-BCB4-46D5-B381-CE07DEFB4590}" type="sibTrans" cxnId="{CF204046-F9C9-431D-916A-69373F54C93A}">
      <dgm:prSet/>
      <dgm:spPr/>
      <dgm:t>
        <a:bodyPr/>
        <a:lstStyle/>
        <a:p>
          <a:endParaRPr lang="en-US"/>
        </a:p>
      </dgm:t>
    </dgm:pt>
    <dgm:pt modelId="{50A22C28-3E29-43B9-A940-0B235802DD7F}">
      <dgm:prSet/>
      <dgm:spPr/>
      <dgm:t>
        <a:bodyPr/>
        <a:lstStyle/>
        <a:p>
          <a:r>
            <a:rPr lang="en-US"/>
            <a:t>Compare</a:t>
          </a:r>
        </a:p>
      </dgm:t>
    </dgm:pt>
    <dgm:pt modelId="{35B1AD88-10A6-458C-86F2-A27E9F2DF94C}" type="parTrans" cxnId="{ED36B0FE-2C4D-40C2-9B29-34638FA0BF0E}">
      <dgm:prSet/>
      <dgm:spPr/>
      <dgm:t>
        <a:bodyPr/>
        <a:lstStyle/>
        <a:p>
          <a:endParaRPr lang="en-US"/>
        </a:p>
      </dgm:t>
    </dgm:pt>
    <dgm:pt modelId="{57DEEB1A-FE15-4202-83E6-C826EFC49ABA}" type="sibTrans" cxnId="{ED36B0FE-2C4D-40C2-9B29-34638FA0BF0E}">
      <dgm:prSet/>
      <dgm:spPr/>
      <dgm:t>
        <a:bodyPr/>
        <a:lstStyle/>
        <a:p>
          <a:endParaRPr lang="en-US"/>
        </a:p>
      </dgm:t>
    </dgm:pt>
    <dgm:pt modelId="{14D1D343-E039-4C9F-BBD6-F59ECD42AB68}">
      <dgm:prSet/>
      <dgm:spPr/>
      <dgm:t>
        <a:bodyPr/>
        <a:lstStyle/>
        <a:p>
          <a:r>
            <a:rPr lang="en-US"/>
            <a:t>Compare different ML algorithms used for </a:t>
          </a:r>
          <a:r>
            <a:rPr lang="en-US">
              <a:latin typeface="Calibri Light" panose="020F0302020204030204"/>
            </a:rPr>
            <a:t>prediction.</a:t>
          </a:r>
          <a:endParaRPr lang="en-US"/>
        </a:p>
      </dgm:t>
    </dgm:pt>
    <dgm:pt modelId="{0F53EE75-94FD-4BBF-AC90-374740FBEB38}" type="parTrans" cxnId="{92C42934-AAE8-4EF4-A2CF-FAFD7364883C}">
      <dgm:prSet/>
      <dgm:spPr/>
      <dgm:t>
        <a:bodyPr/>
        <a:lstStyle/>
        <a:p>
          <a:endParaRPr lang="en-US"/>
        </a:p>
      </dgm:t>
    </dgm:pt>
    <dgm:pt modelId="{3108DC4E-158D-469A-BB87-13C1F4C528DF}" type="sibTrans" cxnId="{92C42934-AAE8-4EF4-A2CF-FAFD7364883C}">
      <dgm:prSet/>
      <dgm:spPr/>
      <dgm:t>
        <a:bodyPr/>
        <a:lstStyle/>
        <a:p>
          <a:endParaRPr lang="en-US"/>
        </a:p>
      </dgm:t>
    </dgm:pt>
    <dgm:pt modelId="{76F3D4DF-68B3-4E19-B1BA-6E9A50890907}">
      <dgm:prSet phldr="0"/>
      <dgm:spPr/>
      <dgm:t>
        <a:bodyPr/>
        <a:lstStyle/>
        <a:p>
          <a:r>
            <a:rPr lang="en-US">
              <a:solidFill>
                <a:srgbClr val="444444"/>
              </a:solidFill>
              <a:latin typeface="Arial"/>
              <a:cs typeface="Arial"/>
            </a:rPr>
            <a:t>Build a predictive model that predicts whether or not it will rain tomorrow in Australia based on their ten years of daily weather observations.</a:t>
          </a:r>
          <a:endParaRPr lang="en-US"/>
        </a:p>
      </dgm:t>
    </dgm:pt>
    <dgm:pt modelId="{43F695FA-E1E0-48B0-B318-82C74C83238C}" type="parTrans" cxnId="{3443C1C5-B76E-4DD0-88A1-C26AFDEAA7BE}">
      <dgm:prSet/>
      <dgm:spPr/>
    </dgm:pt>
    <dgm:pt modelId="{5C1C3CD2-4DB3-4ED9-917C-F8239B9A7FB6}" type="sibTrans" cxnId="{3443C1C5-B76E-4DD0-88A1-C26AFDEAA7BE}">
      <dgm:prSet/>
      <dgm:spPr/>
      <dgm:t>
        <a:bodyPr/>
        <a:lstStyle/>
        <a:p>
          <a:endParaRPr lang="en-US"/>
        </a:p>
      </dgm:t>
    </dgm:pt>
    <dgm:pt modelId="{39CA5B2C-8402-4F2F-AAAD-52245249048F}">
      <dgm:prSet phldr="0"/>
      <dgm:spPr/>
      <dgm:t>
        <a:bodyPr/>
        <a:lstStyle/>
        <a:p>
          <a:pPr rtl="0"/>
          <a:r>
            <a:rPr lang="en-US">
              <a:solidFill>
                <a:srgbClr val="444444"/>
              </a:solidFill>
              <a:latin typeface="Arial"/>
              <a:cs typeface="Arial"/>
            </a:rPr>
            <a:t>Build</a:t>
          </a:r>
        </a:p>
      </dgm:t>
    </dgm:pt>
    <dgm:pt modelId="{072BE581-0528-436B-97AB-0BE80435CF35}" type="parTrans" cxnId="{A0BE54C1-998A-4E74-9D7A-DF1D3B8BE5D2}">
      <dgm:prSet/>
      <dgm:spPr/>
    </dgm:pt>
    <dgm:pt modelId="{4BD9BA2A-F8C1-49B7-8035-69DC7EF1F706}" type="sibTrans" cxnId="{A0BE54C1-998A-4E74-9D7A-DF1D3B8BE5D2}">
      <dgm:prSet/>
      <dgm:spPr/>
      <dgm:t>
        <a:bodyPr/>
        <a:lstStyle/>
        <a:p>
          <a:endParaRPr lang="en-US"/>
        </a:p>
      </dgm:t>
    </dgm:pt>
    <dgm:pt modelId="{FE80463E-76A3-4980-B95E-59AA7AC9E082}" type="pres">
      <dgm:prSet presAssocID="{021F2D0B-5034-405F-9902-66CE1D5528E7}" presName="Name0" presStyleCnt="0">
        <dgm:presLayoutVars>
          <dgm:dir/>
          <dgm:animLvl val="lvl"/>
          <dgm:resizeHandles val="exact"/>
        </dgm:presLayoutVars>
      </dgm:prSet>
      <dgm:spPr/>
    </dgm:pt>
    <dgm:pt modelId="{2ECA6B25-1191-4B06-9DC1-C208268A51DF}" type="pres">
      <dgm:prSet presAssocID="{50A22C28-3E29-43B9-A940-0B235802DD7F}" presName="boxAndChildren" presStyleCnt="0"/>
      <dgm:spPr/>
    </dgm:pt>
    <dgm:pt modelId="{B976FF8A-D40B-400A-B1E1-A2B6420E022C}" type="pres">
      <dgm:prSet presAssocID="{50A22C28-3E29-43B9-A940-0B235802DD7F}" presName="parentTextBox" presStyleLbl="alignNode1" presStyleIdx="0" presStyleCnt="4"/>
      <dgm:spPr/>
    </dgm:pt>
    <dgm:pt modelId="{06D12C59-40CC-46C4-9AD2-1CCA251B603C}" type="pres">
      <dgm:prSet presAssocID="{50A22C28-3E29-43B9-A940-0B235802DD7F}" presName="descendantBox" presStyleLbl="bgAccFollowNode1" presStyleIdx="0" presStyleCnt="4"/>
      <dgm:spPr/>
    </dgm:pt>
    <dgm:pt modelId="{B045333F-B3F3-48F6-8032-5A50FB046774}" type="pres">
      <dgm:prSet presAssocID="{0B688A6F-409B-4D05-8BE6-D467F8DAC56F}" presName="sp" presStyleCnt="0"/>
      <dgm:spPr/>
    </dgm:pt>
    <dgm:pt modelId="{07F0072C-AAD2-46F1-8FFC-C052C7163D5B}" type="pres">
      <dgm:prSet presAssocID="{D68CBB41-3DA2-4A57-8A23-02A8CC076509}" presName="arrowAndChildren" presStyleCnt="0"/>
      <dgm:spPr/>
    </dgm:pt>
    <dgm:pt modelId="{FC303D8F-C7BF-4FB4-82E5-9923455CDE18}" type="pres">
      <dgm:prSet presAssocID="{D68CBB41-3DA2-4A57-8A23-02A8CC076509}" presName="parentTextArrow" presStyleLbl="node1" presStyleIdx="0" presStyleCnt="0"/>
      <dgm:spPr/>
    </dgm:pt>
    <dgm:pt modelId="{F374C668-2597-40C9-95AF-FD2FFA05FAAC}" type="pres">
      <dgm:prSet presAssocID="{D68CBB41-3DA2-4A57-8A23-02A8CC076509}" presName="arrow" presStyleLbl="alignNode1" presStyleIdx="1" presStyleCnt="4"/>
      <dgm:spPr/>
    </dgm:pt>
    <dgm:pt modelId="{E3722C5A-DCC4-4C75-96EB-83D3D368BAC2}" type="pres">
      <dgm:prSet presAssocID="{D68CBB41-3DA2-4A57-8A23-02A8CC076509}" presName="descendantArrow" presStyleLbl="bgAccFollowNode1" presStyleIdx="1" presStyleCnt="4"/>
      <dgm:spPr/>
    </dgm:pt>
    <dgm:pt modelId="{DFDEE6E7-206E-4D42-80BB-F6AA1E6A8E7C}" type="pres">
      <dgm:prSet presAssocID="{2DF9C816-4CFE-45CB-9895-05F6AD18E676}" presName="sp" presStyleCnt="0"/>
      <dgm:spPr/>
    </dgm:pt>
    <dgm:pt modelId="{96FE32C3-DC3E-4E4B-B32E-3D20B8BA3F04}" type="pres">
      <dgm:prSet presAssocID="{5D4A21C1-D375-45F5-81D7-AA81936FE62B}" presName="arrowAndChildren" presStyleCnt="0"/>
      <dgm:spPr/>
    </dgm:pt>
    <dgm:pt modelId="{4201E463-E9AD-4CCE-A274-7CECF51CF807}" type="pres">
      <dgm:prSet presAssocID="{5D4A21C1-D375-45F5-81D7-AA81936FE62B}" presName="parentTextArrow" presStyleLbl="node1" presStyleIdx="0" presStyleCnt="0"/>
      <dgm:spPr/>
    </dgm:pt>
    <dgm:pt modelId="{A1F70BF0-F348-4586-B7B6-83B273731401}" type="pres">
      <dgm:prSet presAssocID="{5D4A21C1-D375-45F5-81D7-AA81936FE62B}" presName="arrow" presStyleLbl="alignNode1" presStyleIdx="2" presStyleCnt="4"/>
      <dgm:spPr/>
    </dgm:pt>
    <dgm:pt modelId="{379CF13E-305D-473B-8CE6-C627413FB471}" type="pres">
      <dgm:prSet presAssocID="{5D4A21C1-D375-45F5-81D7-AA81936FE62B}" presName="descendantArrow" presStyleLbl="bgAccFollowNode1" presStyleIdx="2" presStyleCnt="4"/>
      <dgm:spPr/>
    </dgm:pt>
    <dgm:pt modelId="{A449F1BF-C0B9-4D8C-A43E-90C721B4D40F}" type="pres">
      <dgm:prSet presAssocID="{4BD9BA2A-F8C1-49B7-8035-69DC7EF1F706}" presName="sp" presStyleCnt="0"/>
      <dgm:spPr/>
    </dgm:pt>
    <dgm:pt modelId="{41DD9697-B4CD-4929-95E6-D37FA986EAEE}" type="pres">
      <dgm:prSet presAssocID="{39CA5B2C-8402-4F2F-AAAD-52245249048F}" presName="arrowAndChildren" presStyleCnt="0"/>
      <dgm:spPr/>
    </dgm:pt>
    <dgm:pt modelId="{0601696A-5E6C-4D5C-BA09-3E8703B1D5AA}" type="pres">
      <dgm:prSet presAssocID="{39CA5B2C-8402-4F2F-AAAD-52245249048F}" presName="parentTextArrow" presStyleLbl="node1" presStyleIdx="0" presStyleCnt="0"/>
      <dgm:spPr/>
    </dgm:pt>
    <dgm:pt modelId="{440AAF95-32C9-47B9-9FA4-48DF147E1CED}" type="pres">
      <dgm:prSet presAssocID="{39CA5B2C-8402-4F2F-AAAD-52245249048F}" presName="arrow" presStyleLbl="alignNode1" presStyleIdx="3" presStyleCnt="4"/>
      <dgm:spPr/>
    </dgm:pt>
    <dgm:pt modelId="{1A3727E6-2415-4DBF-B530-9F14CFA53147}" type="pres">
      <dgm:prSet presAssocID="{39CA5B2C-8402-4F2F-AAAD-52245249048F}" presName="descendantArrow" presStyleLbl="bgAccFollowNode1" presStyleIdx="3" presStyleCnt="4"/>
      <dgm:spPr/>
    </dgm:pt>
  </dgm:ptLst>
  <dgm:cxnLst>
    <dgm:cxn modelId="{97C50510-EC3A-48B7-9E4E-88E80C6C60F0}" type="presOf" srcId="{14D1D343-E039-4C9F-BBD6-F59ECD42AB68}" destId="{06D12C59-40CC-46C4-9AD2-1CCA251B603C}" srcOrd="0" destOrd="0" presId="urn:microsoft.com/office/officeart/2016/7/layout/VerticalDownArrowProcess"/>
    <dgm:cxn modelId="{F7E4EF12-A413-4390-80D1-E8DC6965A193}" type="presOf" srcId="{D68CBB41-3DA2-4A57-8A23-02A8CC076509}" destId="{F374C668-2597-40C9-95AF-FD2FFA05FAAC}" srcOrd="1" destOrd="0" presId="urn:microsoft.com/office/officeart/2016/7/layout/VerticalDownArrowProcess"/>
    <dgm:cxn modelId="{63DB751A-F893-45C8-9F4F-BB126C7AC4AE}" type="presOf" srcId="{50A22C28-3E29-43B9-A940-0B235802DD7F}" destId="{B976FF8A-D40B-400A-B1E1-A2B6420E022C}" srcOrd="0" destOrd="0" presId="urn:microsoft.com/office/officeart/2016/7/layout/VerticalDownArrowProcess"/>
    <dgm:cxn modelId="{901B4D1E-F000-4D1E-AA33-F1397841D7B9}" type="presOf" srcId="{D68CBB41-3DA2-4A57-8A23-02A8CC076509}" destId="{FC303D8F-C7BF-4FB4-82E5-9923455CDE18}" srcOrd="0" destOrd="0" presId="urn:microsoft.com/office/officeart/2016/7/layout/VerticalDownArrowProcess"/>
    <dgm:cxn modelId="{6159E424-66CD-4AF6-BA3C-D51F6ED9F0CA}" srcId="{021F2D0B-5034-405F-9902-66CE1D5528E7}" destId="{D68CBB41-3DA2-4A57-8A23-02A8CC076509}" srcOrd="2" destOrd="0" parTransId="{D05EDC3F-EF58-4673-B1D2-8635F16DCEB5}" sibTransId="{0B688A6F-409B-4D05-8BE6-D467F8DAC56F}"/>
    <dgm:cxn modelId="{7241EB31-B2BE-4BD6-AA16-3BF44078C72C}" type="presOf" srcId="{5D4A21C1-D375-45F5-81D7-AA81936FE62B}" destId="{A1F70BF0-F348-4586-B7B6-83B273731401}" srcOrd="1" destOrd="0" presId="urn:microsoft.com/office/officeart/2016/7/layout/VerticalDownArrowProcess"/>
    <dgm:cxn modelId="{92C42934-AAE8-4EF4-A2CF-FAFD7364883C}" srcId="{50A22C28-3E29-43B9-A940-0B235802DD7F}" destId="{14D1D343-E039-4C9F-BBD6-F59ECD42AB68}" srcOrd="0" destOrd="0" parTransId="{0F53EE75-94FD-4BBF-AC90-374740FBEB38}" sibTransId="{3108DC4E-158D-469A-BB87-13C1F4C528DF}"/>
    <dgm:cxn modelId="{61F49538-9A0B-48F0-8C88-68A1B9730141}" type="presOf" srcId="{021F2D0B-5034-405F-9902-66CE1D5528E7}" destId="{FE80463E-76A3-4980-B95E-59AA7AC9E082}" srcOrd="0" destOrd="0" presId="urn:microsoft.com/office/officeart/2016/7/layout/VerticalDownArrowProcess"/>
    <dgm:cxn modelId="{CF204046-F9C9-431D-916A-69373F54C93A}" srcId="{D68CBB41-3DA2-4A57-8A23-02A8CC076509}" destId="{BE0FBAF9-0541-431E-9E3E-FF49F3C30CF5}" srcOrd="0" destOrd="0" parTransId="{D2358A15-3F84-4B36-A260-7B5D3A9DF483}" sibTransId="{EF5D1EC6-BCB4-46D5-B381-CE07DEFB4590}"/>
    <dgm:cxn modelId="{734DE769-E234-443F-BDC1-8A1A52523956}" srcId="{021F2D0B-5034-405F-9902-66CE1D5528E7}" destId="{5D4A21C1-D375-45F5-81D7-AA81936FE62B}" srcOrd="1" destOrd="0" parTransId="{36CBC490-CD59-48B7-A7D6-652311FD2011}" sibTransId="{2DF9C816-4CFE-45CB-9895-05F6AD18E676}"/>
    <dgm:cxn modelId="{C8D41179-F04A-4094-8C5D-D5CCFF2CE731}" type="presOf" srcId="{AEB46EE6-3EF4-4C45-9233-FE282ABE5C09}" destId="{379CF13E-305D-473B-8CE6-C627413FB471}" srcOrd="0" destOrd="0" presId="urn:microsoft.com/office/officeart/2016/7/layout/VerticalDownArrowProcess"/>
    <dgm:cxn modelId="{2595FE82-E89F-4754-A1DC-B46FD594BEF5}" srcId="{5D4A21C1-D375-45F5-81D7-AA81936FE62B}" destId="{AEB46EE6-3EF4-4C45-9233-FE282ABE5C09}" srcOrd="0" destOrd="0" parTransId="{66A72BE6-3298-4A74-902A-33B9ACB76096}" sibTransId="{D7AD124A-38D4-4CF0-BBA4-0B70AF498232}"/>
    <dgm:cxn modelId="{AD9F7EBC-D1DC-4758-ADCE-8092BA563F1C}" type="presOf" srcId="{39CA5B2C-8402-4F2F-AAAD-52245249048F}" destId="{440AAF95-32C9-47B9-9FA4-48DF147E1CED}" srcOrd="1" destOrd="0" presId="urn:microsoft.com/office/officeart/2016/7/layout/VerticalDownArrowProcess"/>
    <dgm:cxn modelId="{A0BE54C1-998A-4E74-9D7A-DF1D3B8BE5D2}" srcId="{021F2D0B-5034-405F-9902-66CE1D5528E7}" destId="{39CA5B2C-8402-4F2F-AAAD-52245249048F}" srcOrd="0" destOrd="0" parTransId="{072BE581-0528-436B-97AB-0BE80435CF35}" sibTransId="{4BD9BA2A-F8C1-49B7-8035-69DC7EF1F706}"/>
    <dgm:cxn modelId="{22350EC2-DF59-4127-ACD0-AA9FB7C16C5F}" type="presOf" srcId="{39CA5B2C-8402-4F2F-AAAD-52245249048F}" destId="{0601696A-5E6C-4D5C-BA09-3E8703B1D5AA}" srcOrd="0" destOrd="0" presId="urn:microsoft.com/office/officeart/2016/7/layout/VerticalDownArrowProcess"/>
    <dgm:cxn modelId="{3443C1C5-B76E-4DD0-88A1-C26AFDEAA7BE}" srcId="{39CA5B2C-8402-4F2F-AAAD-52245249048F}" destId="{76F3D4DF-68B3-4E19-B1BA-6E9A50890907}" srcOrd="0" destOrd="0" parTransId="{43F695FA-E1E0-48B0-B318-82C74C83238C}" sibTransId="{5C1C3CD2-4DB3-4ED9-917C-F8239B9A7FB6}"/>
    <dgm:cxn modelId="{0CA14BCD-4224-46BD-BC2E-93DBA781C4D9}" type="presOf" srcId="{76F3D4DF-68B3-4E19-B1BA-6E9A50890907}" destId="{1A3727E6-2415-4DBF-B530-9F14CFA53147}" srcOrd="0" destOrd="0" presId="urn:microsoft.com/office/officeart/2016/7/layout/VerticalDownArrowProcess"/>
    <dgm:cxn modelId="{22EB3FCE-CA99-4DAB-AE4C-A3F56CA417CE}" type="presOf" srcId="{BE0FBAF9-0541-431E-9E3E-FF49F3C30CF5}" destId="{E3722C5A-DCC4-4C75-96EB-83D3D368BAC2}" srcOrd="0" destOrd="0" presId="urn:microsoft.com/office/officeart/2016/7/layout/VerticalDownArrowProcess"/>
    <dgm:cxn modelId="{D52428D6-B007-454B-88EA-B90C81792C65}" type="presOf" srcId="{5D4A21C1-D375-45F5-81D7-AA81936FE62B}" destId="{4201E463-E9AD-4CCE-A274-7CECF51CF807}" srcOrd="0" destOrd="0" presId="urn:microsoft.com/office/officeart/2016/7/layout/VerticalDownArrowProcess"/>
    <dgm:cxn modelId="{ED36B0FE-2C4D-40C2-9B29-34638FA0BF0E}" srcId="{021F2D0B-5034-405F-9902-66CE1D5528E7}" destId="{50A22C28-3E29-43B9-A940-0B235802DD7F}" srcOrd="3" destOrd="0" parTransId="{35B1AD88-10A6-458C-86F2-A27E9F2DF94C}" sibTransId="{57DEEB1A-FE15-4202-83E6-C826EFC49ABA}"/>
    <dgm:cxn modelId="{A4DC2386-0755-49D7-B96F-BC1AB38A68BF}" type="presParOf" srcId="{FE80463E-76A3-4980-B95E-59AA7AC9E082}" destId="{2ECA6B25-1191-4B06-9DC1-C208268A51DF}" srcOrd="0" destOrd="0" presId="urn:microsoft.com/office/officeart/2016/7/layout/VerticalDownArrowProcess"/>
    <dgm:cxn modelId="{12961466-510C-4F81-A91D-12FA9F2B482F}" type="presParOf" srcId="{2ECA6B25-1191-4B06-9DC1-C208268A51DF}" destId="{B976FF8A-D40B-400A-B1E1-A2B6420E022C}" srcOrd="0" destOrd="0" presId="urn:microsoft.com/office/officeart/2016/7/layout/VerticalDownArrowProcess"/>
    <dgm:cxn modelId="{04C85E0D-E0B1-4F64-B759-9054AD999499}" type="presParOf" srcId="{2ECA6B25-1191-4B06-9DC1-C208268A51DF}" destId="{06D12C59-40CC-46C4-9AD2-1CCA251B603C}" srcOrd="1" destOrd="0" presId="urn:microsoft.com/office/officeart/2016/7/layout/VerticalDownArrowProcess"/>
    <dgm:cxn modelId="{FB62D751-8E69-455B-8B66-A3190AF9DD22}" type="presParOf" srcId="{FE80463E-76A3-4980-B95E-59AA7AC9E082}" destId="{B045333F-B3F3-48F6-8032-5A50FB046774}" srcOrd="1" destOrd="0" presId="urn:microsoft.com/office/officeart/2016/7/layout/VerticalDownArrowProcess"/>
    <dgm:cxn modelId="{B3F3C35C-957F-469C-A9E4-CC5EF6DA379D}" type="presParOf" srcId="{FE80463E-76A3-4980-B95E-59AA7AC9E082}" destId="{07F0072C-AAD2-46F1-8FFC-C052C7163D5B}" srcOrd="2" destOrd="0" presId="urn:microsoft.com/office/officeart/2016/7/layout/VerticalDownArrowProcess"/>
    <dgm:cxn modelId="{E8982A2A-0F2E-4278-A9A2-1C16779A98D3}" type="presParOf" srcId="{07F0072C-AAD2-46F1-8FFC-C052C7163D5B}" destId="{FC303D8F-C7BF-4FB4-82E5-9923455CDE18}" srcOrd="0" destOrd="0" presId="urn:microsoft.com/office/officeart/2016/7/layout/VerticalDownArrowProcess"/>
    <dgm:cxn modelId="{A0BCC630-8CA0-45F0-8300-08EA91365E42}" type="presParOf" srcId="{07F0072C-AAD2-46F1-8FFC-C052C7163D5B}" destId="{F374C668-2597-40C9-95AF-FD2FFA05FAAC}" srcOrd="1" destOrd="0" presId="urn:microsoft.com/office/officeart/2016/7/layout/VerticalDownArrowProcess"/>
    <dgm:cxn modelId="{4FA40BF2-30FD-4356-A5A3-5574166644CF}" type="presParOf" srcId="{07F0072C-AAD2-46F1-8FFC-C052C7163D5B}" destId="{E3722C5A-DCC4-4C75-96EB-83D3D368BAC2}" srcOrd="2" destOrd="0" presId="urn:microsoft.com/office/officeart/2016/7/layout/VerticalDownArrowProcess"/>
    <dgm:cxn modelId="{0DBD7F2E-ABD1-43B0-A019-2B33F6E30CD9}" type="presParOf" srcId="{FE80463E-76A3-4980-B95E-59AA7AC9E082}" destId="{DFDEE6E7-206E-4D42-80BB-F6AA1E6A8E7C}" srcOrd="3" destOrd="0" presId="urn:microsoft.com/office/officeart/2016/7/layout/VerticalDownArrowProcess"/>
    <dgm:cxn modelId="{2A24373B-0EBA-40B0-B1C0-716D046ABD11}" type="presParOf" srcId="{FE80463E-76A3-4980-B95E-59AA7AC9E082}" destId="{96FE32C3-DC3E-4E4B-B32E-3D20B8BA3F04}" srcOrd="4" destOrd="0" presId="urn:microsoft.com/office/officeart/2016/7/layout/VerticalDownArrowProcess"/>
    <dgm:cxn modelId="{7FC22A94-297D-4ECE-83B1-EE32BE2D3C41}" type="presParOf" srcId="{96FE32C3-DC3E-4E4B-B32E-3D20B8BA3F04}" destId="{4201E463-E9AD-4CCE-A274-7CECF51CF807}" srcOrd="0" destOrd="0" presId="urn:microsoft.com/office/officeart/2016/7/layout/VerticalDownArrowProcess"/>
    <dgm:cxn modelId="{85BC4C70-6465-4CAF-9BE0-718FA213118B}" type="presParOf" srcId="{96FE32C3-DC3E-4E4B-B32E-3D20B8BA3F04}" destId="{A1F70BF0-F348-4586-B7B6-83B273731401}" srcOrd="1" destOrd="0" presId="urn:microsoft.com/office/officeart/2016/7/layout/VerticalDownArrowProcess"/>
    <dgm:cxn modelId="{14E90F46-2EA3-4EF6-9D77-2B769B85CDB8}" type="presParOf" srcId="{96FE32C3-DC3E-4E4B-B32E-3D20B8BA3F04}" destId="{379CF13E-305D-473B-8CE6-C627413FB471}" srcOrd="2" destOrd="0" presId="urn:microsoft.com/office/officeart/2016/7/layout/VerticalDownArrowProcess"/>
    <dgm:cxn modelId="{43962C40-38AA-4682-9AC2-92EB596C9E1F}" type="presParOf" srcId="{FE80463E-76A3-4980-B95E-59AA7AC9E082}" destId="{A449F1BF-C0B9-4D8C-A43E-90C721B4D40F}" srcOrd="5" destOrd="0" presId="urn:microsoft.com/office/officeart/2016/7/layout/VerticalDownArrowProcess"/>
    <dgm:cxn modelId="{33B83400-B5FC-4DF4-BAF1-060EA7CE34DA}" type="presParOf" srcId="{FE80463E-76A3-4980-B95E-59AA7AC9E082}" destId="{41DD9697-B4CD-4929-95E6-D37FA986EAEE}" srcOrd="6" destOrd="0" presId="urn:microsoft.com/office/officeart/2016/7/layout/VerticalDownArrowProcess"/>
    <dgm:cxn modelId="{34C6C9F6-1B41-4F67-B8EC-17648742BB20}" type="presParOf" srcId="{41DD9697-B4CD-4929-95E6-D37FA986EAEE}" destId="{0601696A-5E6C-4D5C-BA09-3E8703B1D5AA}" srcOrd="0" destOrd="0" presId="urn:microsoft.com/office/officeart/2016/7/layout/VerticalDownArrowProcess"/>
    <dgm:cxn modelId="{B5337B3B-8E4C-4E1B-8E7F-FAA051CEF0B4}" type="presParOf" srcId="{41DD9697-B4CD-4929-95E6-D37FA986EAEE}" destId="{440AAF95-32C9-47B9-9FA4-48DF147E1CED}" srcOrd="1" destOrd="0" presId="urn:microsoft.com/office/officeart/2016/7/layout/VerticalDownArrowProcess"/>
    <dgm:cxn modelId="{5248E36A-6073-43D6-B093-EBF0B5F4B6C3}" type="presParOf" srcId="{41DD9697-B4CD-4929-95E6-D37FA986EAEE}" destId="{1A3727E6-2415-4DBF-B530-9F14CFA5314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6AC8D-50DE-4916-933A-094645B5EEFB}">
      <dsp:nvSpPr>
        <dsp:cNvPr id="0" name=""/>
        <dsp:cNvSpPr/>
      </dsp:nvSpPr>
      <dsp:spPr>
        <a:xfrm>
          <a:off x="620945" y="131902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DD6D5-A20B-4BB3-8472-1886E196AD3E}">
      <dsp:nvSpPr>
        <dsp:cNvPr id="0" name=""/>
        <dsp:cNvSpPr/>
      </dsp:nvSpPr>
      <dsp:spPr>
        <a:xfrm>
          <a:off x="125945" y="239922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oper Black"/>
            </a:rPr>
            <a:t>TEAM MEMBERS</a:t>
          </a:r>
        </a:p>
      </dsp:txBody>
      <dsp:txXfrm>
        <a:off x="125945" y="2399220"/>
        <a:ext cx="1800000" cy="720000"/>
      </dsp:txXfrm>
    </dsp:sp>
    <dsp:sp modelId="{0D1BA4C7-650E-4931-9054-8ABC6AC77DA6}">
      <dsp:nvSpPr>
        <dsp:cNvPr id="0" name=""/>
        <dsp:cNvSpPr/>
      </dsp:nvSpPr>
      <dsp:spPr>
        <a:xfrm>
          <a:off x="2735945" y="131902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CC32A-E00D-4C7A-964E-B981F15EA734}">
      <dsp:nvSpPr>
        <dsp:cNvPr id="0" name=""/>
        <dsp:cNvSpPr/>
      </dsp:nvSpPr>
      <dsp:spPr>
        <a:xfrm>
          <a:off x="2240945" y="239922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oper Black"/>
            </a:rPr>
            <a:t>ROUSHAN KUMAR </a:t>
          </a:r>
        </a:p>
      </dsp:txBody>
      <dsp:txXfrm>
        <a:off x="2240945" y="2399220"/>
        <a:ext cx="1800000" cy="720000"/>
      </dsp:txXfrm>
    </dsp:sp>
    <dsp:sp modelId="{06C9AC70-9A33-4129-9C8C-9F4576BE2520}">
      <dsp:nvSpPr>
        <dsp:cNvPr id="0" name=""/>
        <dsp:cNvSpPr/>
      </dsp:nvSpPr>
      <dsp:spPr>
        <a:xfrm>
          <a:off x="4850945" y="131902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57D32-1DBE-42DA-9DF2-26AD976F597F}">
      <dsp:nvSpPr>
        <dsp:cNvPr id="0" name=""/>
        <dsp:cNvSpPr/>
      </dsp:nvSpPr>
      <dsp:spPr>
        <a:xfrm>
          <a:off x="4355945" y="239922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oper Black"/>
            </a:rPr>
            <a:t>ID : 20009314</a:t>
          </a:r>
        </a:p>
      </dsp:txBody>
      <dsp:txXfrm>
        <a:off x="4355945" y="239922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6FF8A-D40B-400A-B1E1-A2B6420E022C}">
      <dsp:nvSpPr>
        <dsp:cNvPr id="0" name=""/>
        <dsp:cNvSpPr/>
      </dsp:nvSpPr>
      <dsp:spPr>
        <a:xfrm>
          <a:off x="0" y="3439008"/>
          <a:ext cx="2731957" cy="7523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63576" rIns="19429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Compare</a:t>
          </a:r>
        </a:p>
      </dsp:txBody>
      <dsp:txXfrm>
        <a:off x="0" y="3439008"/>
        <a:ext cx="2731957" cy="752371"/>
      </dsp:txXfrm>
    </dsp:sp>
    <dsp:sp modelId="{06D12C59-40CC-46C4-9AD2-1CCA251B603C}">
      <dsp:nvSpPr>
        <dsp:cNvPr id="0" name=""/>
        <dsp:cNvSpPr/>
      </dsp:nvSpPr>
      <dsp:spPr>
        <a:xfrm>
          <a:off x="2731957" y="3439008"/>
          <a:ext cx="8195871" cy="752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77800" rIns="16625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different ML algorithms used for </a:t>
          </a:r>
          <a:r>
            <a:rPr lang="en-US" sz="1400" kern="1200">
              <a:latin typeface="Calibri Light" panose="020F0302020204030204"/>
            </a:rPr>
            <a:t>prediction.</a:t>
          </a:r>
          <a:endParaRPr lang="en-US" sz="1400" kern="1200"/>
        </a:p>
      </dsp:txBody>
      <dsp:txXfrm>
        <a:off x="2731957" y="3439008"/>
        <a:ext cx="8195871" cy="752371"/>
      </dsp:txXfrm>
    </dsp:sp>
    <dsp:sp modelId="{F374C668-2597-40C9-95AF-FD2FFA05FAAC}">
      <dsp:nvSpPr>
        <dsp:cNvPr id="0" name=""/>
        <dsp:cNvSpPr/>
      </dsp:nvSpPr>
      <dsp:spPr>
        <a:xfrm rot="10800000">
          <a:off x="0" y="2293147"/>
          <a:ext cx="273195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63576" rIns="19429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Classify and predict</a:t>
          </a:r>
        </a:p>
      </dsp:txBody>
      <dsp:txXfrm rot="-10800000">
        <a:off x="0" y="2293147"/>
        <a:ext cx="2731957" cy="752145"/>
      </dsp:txXfrm>
    </dsp:sp>
    <dsp:sp modelId="{E3722C5A-DCC4-4C75-96EB-83D3D368BAC2}">
      <dsp:nvSpPr>
        <dsp:cNvPr id="0" name=""/>
        <dsp:cNvSpPr/>
      </dsp:nvSpPr>
      <dsp:spPr>
        <a:xfrm>
          <a:off x="2731957" y="2293147"/>
          <a:ext cx="8195871" cy="752145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77800" rIns="16625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Classify and predict possible causes of rain that falls the next day</a:t>
          </a:r>
          <a:r>
            <a:rPr lang="en-US" sz="1400" kern="1200">
              <a:latin typeface="Calibri Light" panose="020F0302020204030204"/>
            </a:rPr>
            <a:t>.</a:t>
          </a:r>
          <a:endParaRPr lang="en-US" sz="1400" kern="1200"/>
        </a:p>
      </dsp:txBody>
      <dsp:txXfrm>
        <a:off x="2731957" y="2293147"/>
        <a:ext cx="8195871" cy="752145"/>
      </dsp:txXfrm>
    </dsp:sp>
    <dsp:sp modelId="{A1F70BF0-F348-4586-B7B6-83B273731401}">
      <dsp:nvSpPr>
        <dsp:cNvPr id="0" name=""/>
        <dsp:cNvSpPr/>
      </dsp:nvSpPr>
      <dsp:spPr>
        <a:xfrm rot="10800000">
          <a:off x="0" y="1147286"/>
          <a:ext cx="273195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63576" rIns="19429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Predict</a:t>
          </a:r>
        </a:p>
      </dsp:txBody>
      <dsp:txXfrm rot="-10800000">
        <a:off x="0" y="1147286"/>
        <a:ext cx="2731957" cy="752145"/>
      </dsp:txXfrm>
    </dsp:sp>
    <dsp:sp modelId="{379CF13E-305D-473B-8CE6-C627413FB471}">
      <dsp:nvSpPr>
        <dsp:cNvPr id="0" name=""/>
        <dsp:cNvSpPr/>
      </dsp:nvSpPr>
      <dsp:spPr>
        <a:xfrm>
          <a:off x="2731957" y="1147286"/>
          <a:ext cx="8195871" cy="752145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77800" rIns="16625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 next-day rain using different classification models/ machine learning algorithms /data mining techniques from 10 years of daily weather observations of many locations across Australia. </a:t>
          </a:r>
        </a:p>
      </dsp:txBody>
      <dsp:txXfrm>
        <a:off x="2731957" y="1147286"/>
        <a:ext cx="8195871" cy="752145"/>
      </dsp:txXfrm>
    </dsp:sp>
    <dsp:sp modelId="{440AAF95-32C9-47B9-9FA4-48DF147E1CED}">
      <dsp:nvSpPr>
        <dsp:cNvPr id="0" name=""/>
        <dsp:cNvSpPr/>
      </dsp:nvSpPr>
      <dsp:spPr>
        <a:xfrm rot="10800000">
          <a:off x="0" y="1425"/>
          <a:ext cx="273195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63576" rIns="194297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rgbClr val="444444"/>
              </a:solidFill>
              <a:latin typeface="Arial"/>
              <a:cs typeface="Arial"/>
            </a:rPr>
            <a:t>Build</a:t>
          </a:r>
        </a:p>
      </dsp:txBody>
      <dsp:txXfrm rot="-10800000">
        <a:off x="0" y="1425"/>
        <a:ext cx="2731957" cy="752145"/>
      </dsp:txXfrm>
    </dsp:sp>
    <dsp:sp modelId="{1A3727E6-2415-4DBF-B530-9F14CFA53147}">
      <dsp:nvSpPr>
        <dsp:cNvPr id="0" name=""/>
        <dsp:cNvSpPr/>
      </dsp:nvSpPr>
      <dsp:spPr>
        <a:xfrm>
          <a:off x="2731957" y="1425"/>
          <a:ext cx="8195871" cy="75214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77800" rIns="16625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444444"/>
              </a:solidFill>
              <a:latin typeface="Arial"/>
              <a:cs typeface="Arial"/>
            </a:rPr>
            <a:t>Build a predictive model that predicts whether or not it will rain tomorrow in Australia based on their ten years of daily weather observations.</a:t>
          </a:r>
          <a:endParaRPr lang="en-US" sz="1400" kern="1200"/>
        </a:p>
      </dsp:txBody>
      <dsp:txXfrm>
        <a:off x="2731957" y="1425"/>
        <a:ext cx="8195871" cy="752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8EEE4-678B-0B3A-660D-09FF0E943F1F}"/>
              </a:ext>
            </a:extLst>
          </p:cNvPr>
          <p:cNvSpPr txBox="1"/>
          <p:nvPr/>
        </p:nvSpPr>
        <p:spPr>
          <a:xfrm>
            <a:off x="65469" y="365125"/>
            <a:ext cx="7590976" cy="1807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                                </a:t>
            </a:r>
            <a:endParaRPr lang="en-US" sz="2400">
              <a:latin typeface="Cooper Black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  </a:t>
            </a:r>
            <a:r>
              <a:rPr lang="en-US" sz="2400">
                <a:latin typeface="Calibri Light"/>
                <a:ea typeface="+mj-ea"/>
                <a:cs typeface="Calibri Light"/>
              </a:rPr>
              <a:t>                                  </a:t>
            </a:r>
            <a:r>
              <a:rPr lang="en-US" sz="2400" i="1">
                <a:latin typeface="Congenial Black"/>
                <a:ea typeface="+mj-ea"/>
                <a:cs typeface="Calibri Light"/>
              </a:rPr>
              <a:t>  </a:t>
            </a:r>
            <a:r>
              <a:rPr lang="en-US" sz="2400" b="1" i="1">
                <a:latin typeface="Congenial Black"/>
                <a:ea typeface="+mj-ea"/>
                <a:cs typeface="+mj-cs"/>
              </a:rPr>
              <a:t>CS 513 – B</a:t>
            </a:r>
            <a:endParaRPr lang="en-US" sz="2400" b="1" i="1">
              <a:latin typeface="Congenial Black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>
                <a:latin typeface="Congenial Black"/>
                <a:ea typeface="+mj-ea"/>
                <a:cs typeface="+mj-cs"/>
              </a:rPr>
              <a:t>KNOWLEDGE DISCOVERY AND DATA MINING</a:t>
            </a:r>
            <a:endParaRPr lang="en-US" sz="2400" b="1" i="1">
              <a:latin typeface="Congenial Black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2100">
                <a:latin typeface="+mj-lt"/>
                <a:ea typeface="+mj-ea"/>
                <a:cs typeface="+mj-cs"/>
              </a:rPr>
            </a:br>
            <a:endParaRPr lang="en-US" sz="2400">
              <a:latin typeface="+mj-lt"/>
              <a:ea typeface="+mj-ea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F4556-0319-32C2-E3DA-B01E4BA1FF09}"/>
              </a:ext>
            </a:extLst>
          </p:cNvPr>
          <p:cNvSpPr txBox="1"/>
          <p:nvPr/>
        </p:nvSpPr>
        <p:spPr>
          <a:xfrm>
            <a:off x="119130" y="1710140"/>
            <a:ext cx="7034409" cy="51432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Cooper Black"/>
              </a:rPr>
              <a:t>    </a:t>
            </a:r>
            <a:endParaRPr lang="en-US" sz="4800">
              <a:latin typeface="Cooper Black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Cooper Black"/>
              </a:rPr>
              <a:t>NEXT-DAY RAIN </a:t>
            </a:r>
            <a:endParaRPr lang="en-US" sz="4800">
              <a:latin typeface="Cooper Black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Cooper Black"/>
              </a:rPr>
              <a:t>PREDICTION  IN               AUSTRALIA</a:t>
            </a:r>
            <a:endParaRPr lang="en-US" sz="4800" b="1">
              <a:latin typeface="Cooper Black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Cooper Black"/>
              </a:rPr>
              <a:t>USING  SEVERAL CLASSIFICATION </a:t>
            </a:r>
            <a:endParaRPr lang="en-US" sz="4800" b="1">
              <a:latin typeface="Cooper Black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>
                <a:latin typeface="Cooper Black"/>
              </a:rPr>
              <a:t>         MODELS</a:t>
            </a:r>
            <a:endParaRPr lang="en-US" sz="4800" b="1">
              <a:latin typeface="Cooper Black"/>
              <a:cs typeface="Calibri" panose="020F0502020204030204"/>
            </a:endParaRPr>
          </a:p>
        </p:txBody>
      </p:sp>
      <p:pic>
        <p:nvPicPr>
          <p:cNvPr id="8" name="Picture 8" descr="A picture containing laser&#10;&#10;Description automatically generated">
            <a:extLst>
              <a:ext uri="{FF2B5EF4-FFF2-40B4-BE49-F238E27FC236}">
                <a16:creationId xmlns:a16="http://schemas.microsoft.com/office/drawing/2014/main" id="{C859F086-FDCB-365A-5389-098623EEA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0" r="870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4951166" y="311306"/>
            <a:ext cx="19509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latin typeface="Congenial"/>
              </a:rPr>
              <a:t>SKEWNESS</a:t>
            </a:r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0BB697D-0A15-6DB8-9745-5F41BEA3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76" y="945160"/>
            <a:ext cx="4575857" cy="411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AE8BD-5CA5-E079-9FA9-D0EE9685EE5B}"/>
              </a:ext>
            </a:extLst>
          </p:cNvPr>
          <p:cNvSpPr txBox="1"/>
          <p:nvPr/>
        </p:nvSpPr>
        <p:spPr>
          <a:xfrm>
            <a:off x="921151" y="5307474"/>
            <a:ext cx="1088502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ongenial"/>
                <a:cs typeface="Calibri"/>
              </a:rPr>
              <a:t>Rainfall and Evaporation are highly positively skewed</a:t>
            </a:r>
            <a:endParaRPr lang="en-US" sz="2000">
              <a:latin typeface="Congen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ongenial"/>
                <a:cs typeface="Calibri"/>
              </a:rPr>
              <a:t>Sunshine is highly negatively skewed</a:t>
            </a:r>
            <a:endParaRPr lang="en-US" sz="2000">
              <a:latin typeface="Congenial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Congen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Congen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Congen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2845917" y="256089"/>
            <a:ext cx="668681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CORRELATIONS HEATMAP</a:t>
            </a:r>
            <a:endParaRPr lang="en-US" b="1" i="1" dirty="0">
              <a:latin typeface="Congenial"/>
              <a:ea typeface="+mn-lt"/>
              <a:cs typeface="+mn-lt"/>
            </a:endParaRPr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14ABF8F4-A5F9-FAFF-4667-F96003A9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97" y="986591"/>
            <a:ext cx="7961451" cy="53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PREPROCESSING</a:t>
            </a:r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22D86-FB8D-E9BD-5F4D-CACDA0C12B14}"/>
              </a:ext>
            </a:extLst>
          </p:cNvPr>
          <p:cNvSpPr txBox="1"/>
          <p:nvPr/>
        </p:nvSpPr>
        <p:spPr>
          <a:xfrm>
            <a:off x="913919" y="918740"/>
            <a:ext cx="10340050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Congenial"/>
                <a:ea typeface="+mn-lt"/>
                <a:cs typeface="+mn-lt"/>
              </a:rPr>
              <a:t>The feature 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MaxTemp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 </a:t>
            </a:r>
            <a:r>
              <a:rPr lang="en-US" sz="2200" dirty="0">
                <a:latin typeface="Congenial"/>
                <a:ea typeface="+mn-lt"/>
                <a:cs typeface="+mn-lt"/>
              </a:rPr>
              <a:t>has been removed from the training and testing datasets 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due to its high correlation with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Temp3pm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Temp9am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, and 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MinTemp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.</a:t>
            </a:r>
            <a:endParaRPr lang="en-US" sz="1200" dirty="0">
              <a:solidFill>
                <a:srgbClr val="374151"/>
              </a:solidFill>
              <a:highlight>
                <a:srgbClr val="F7F7F8"/>
              </a:highlight>
              <a:latin typeface="Congen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Congen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New features for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Year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,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Month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, and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Day 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have been included by extracting their values from the original Date column. As a result, the Date feature has been removed from both the training and testing datasets.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Reciprocal transformation was performed on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Rainfall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 and square root transformation was performed on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Evaporation 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because they were highly positively skewed. Additionally, the square of 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Sunshine 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was taken because it was highly negatively skewed.</a:t>
            </a:r>
            <a:endParaRPr lang="en-US" dirty="0">
              <a:latin typeface="Congenial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Congen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The values of No and Yes in the 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RainToday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 and 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RainTomorrow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columns were substituted with 0 and 1 respectively.</a:t>
            </a:r>
            <a:endParaRPr lang="en-US" dirty="0">
              <a:latin typeface="Congenial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Congenial"/>
              <a:ea typeface="Calibri"/>
              <a:cs typeface="Calibri"/>
            </a:endParaRPr>
          </a:p>
          <a:p>
            <a:endParaRPr lang="en-US" sz="2200" dirty="0">
              <a:latin typeface="Congenial"/>
              <a:cs typeface="Calibri"/>
            </a:endParaRPr>
          </a:p>
          <a:p>
            <a:endParaRPr lang="en-US" sz="2200" dirty="0">
              <a:latin typeface="Congenial"/>
              <a:cs typeface="Calibri"/>
            </a:endParaRPr>
          </a:p>
          <a:p>
            <a:endParaRPr lang="en-US" sz="2200" dirty="0">
              <a:latin typeface="Congenial"/>
              <a:cs typeface="Calibri"/>
            </a:endParaRPr>
          </a:p>
          <a:p>
            <a:endParaRPr lang="en-US" sz="2200" dirty="0">
              <a:latin typeface="Congen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59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PREPROCESSING</a:t>
            </a:r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22D86-FB8D-E9BD-5F4D-CACDA0C12B14}"/>
              </a:ext>
            </a:extLst>
          </p:cNvPr>
          <p:cNvSpPr txBox="1"/>
          <p:nvPr/>
        </p:nvSpPr>
        <p:spPr>
          <a:xfrm>
            <a:off x="913919" y="918740"/>
            <a:ext cx="10340050" cy="7879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The missing values in categorical features (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WindGustDir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, WindDir9am, WindDir3pm , 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RainToday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 and 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RainTomorrow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Arial"/>
              </a:rPr>
              <a:t>) were filled by replacing them with the mode value of the corresponding feature.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Congen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The missing values in numerical features  were filled by replacing them with the median value of the corresponding feature</a:t>
            </a:r>
            <a:endParaRPr lang="en-US" dirty="0">
              <a:latin typeface="Congenial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Target encoding was utilized for the purpose of converting categorical variables of categorical features into numerical variables. </a:t>
            </a:r>
            <a:endParaRPr lang="en-US" dirty="0">
              <a:latin typeface="Congenial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 err="1">
                <a:latin typeface="Congenial"/>
                <a:cs typeface="Calibri"/>
              </a:rPr>
              <a:t>MinMaxScaler</a:t>
            </a:r>
            <a:r>
              <a:rPr lang="en-US" sz="2200" dirty="0">
                <a:latin typeface="Congenial"/>
                <a:cs typeface="Calibri"/>
              </a:rPr>
              <a:t> was used to </a:t>
            </a:r>
            <a:r>
              <a:rPr lang="en-US" sz="2200" dirty="0">
                <a:latin typeface="Congenial"/>
                <a:ea typeface="+mn-lt"/>
                <a:cs typeface="+mn-lt"/>
              </a:rPr>
              <a:t>normalize features in the dataset.</a:t>
            </a:r>
            <a:endParaRPr lang="en-US" dirty="0">
              <a:latin typeface="Congenial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To address the </a:t>
            </a:r>
            <a:r>
              <a:rPr lang="en-US" sz="2200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bais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 in the training dataset, we utilized the 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SMOTETomek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 technique.</a:t>
            </a:r>
            <a:endParaRPr lang="en-US" dirty="0">
              <a:latin typeface="Congenial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06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MODEL BUILDING</a:t>
            </a:r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22D86-FB8D-E9BD-5F4D-CACDA0C12B14}"/>
              </a:ext>
            </a:extLst>
          </p:cNvPr>
          <p:cNvSpPr txBox="1"/>
          <p:nvPr/>
        </p:nvSpPr>
        <p:spPr>
          <a:xfrm>
            <a:off x="1096369" y="1133388"/>
            <a:ext cx="10358527" cy="7540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Congenial"/>
                <a:ea typeface="+mn-lt"/>
                <a:cs typeface="+mn-lt"/>
              </a:rPr>
              <a:t>The features</a:t>
            </a:r>
            <a:r>
              <a:rPr lang="en-US" sz="2200" b="1" dirty="0">
                <a:latin typeface="Congenial"/>
                <a:ea typeface="+mn-lt"/>
                <a:cs typeface="+mn-lt"/>
              </a:rPr>
              <a:t> [ 'Day', 'Month', 'Year', 'Location', '</a:t>
            </a:r>
            <a:r>
              <a:rPr lang="en-US" sz="2200" b="1" dirty="0" err="1">
                <a:latin typeface="Congenial"/>
                <a:ea typeface="+mn-lt"/>
                <a:cs typeface="+mn-lt"/>
              </a:rPr>
              <a:t>MinTemp</a:t>
            </a:r>
            <a:r>
              <a:rPr lang="en-US" sz="2200" b="1" dirty="0">
                <a:latin typeface="Congenial"/>
                <a:ea typeface="+mn-lt"/>
                <a:cs typeface="+mn-lt"/>
              </a:rPr>
              <a:t>', 'Rainfall', 'Evaporation', 'Sunshine', '</a:t>
            </a:r>
            <a:r>
              <a:rPr lang="en-US" sz="2200" b="1" dirty="0" err="1">
                <a:latin typeface="Congenial"/>
                <a:ea typeface="+mn-lt"/>
                <a:cs typeface="+mn-lt"/>
              </a:rPr>
              <a:t>WindGustDir</a:t>
            </a:r>
            <a:r>
              <a:rPr lang="en-US" sz="2200" b="1" dirty="0">
                <a:latin typeface="Congenial"/>
                <a:ea typeface="+mn-lt"/>
                <a:cs typeface="+mn-lt"/>
              </a:rPr>
              <a:t>', '</a:t>
            </a:r>
            <a:r>
              <a:rPr lang="en-US" sz="2200" b="1" dirty="0" err="1">
                <a:latin typeface="Congenial"/>
                <a:ea typeface="+mn-lt"/>
                <a:cs typeface="+mn-lt"/>
              </a:rPr>
              <a:t>WindGustSpeed</a:t>
            </a:r>
            <a:r>
              <a:rPr lang="en-US" sz="2200" b="1" dirty="0">
                <a:latin typeface="Congenial"/>
                <a:ea typeface="+mn-lt"/>
                <a:cs typeface="+mn-lt"/>
              </a:rPr>
              <a:t>', 'WindDir9am', 'WindDir3pm', 'WindSpeed9am', 'WindSpeed3pm', 'Humidity9am', 'Humidity3pm', 'Pressure9am', 'Pressure3pm', 'Cloud9am', 'Cloud3pm', 'Temp9am', 'Temp3pm', '</a:t>
            </a:r>
            <a:r>
              <a:rPr lang="en-US" sz="2200" b="1" dirty="0" err="1">
                <a:latin typeface="Congenial"/>
                <a:ea typeface="+mn-lt"/>
                <a:cs typeface="+mn-lt"/>
              </a:rPr>
              <a:t>RainToday</a:t>
            </a:r>
            <a:r>
              <a:rPr lang="en-US" sz="2200" b="1" dirty="0">
                <a:latin typeface="Congenial"/>
                <a:ea typeface="+mn-lt"/>
                <a:cs typeface="+mn-lt"/>
              </a:rPr>
              <a:t>' ]</a:t>
            </a:r>
            <a:endParaRPr lang="en-US" b="1">
              <a:latin typeface="Congenial"/>
              <a:ea typeface="+mn-lt"/>
              <a:cs typeface="+mn-lt"/>
            </a:endParaRPr>
          </a:p>
          <a:p>
            <a:r>
              <a:rPr lang="en-US" sz="2200" dirty="0">
                <a:latin typeface="Congenial"/>
                <a:ea typeface="+mn-lt"/>
                <a:cs typeface="+mn-lt"/>
              </a:rPr>
              <a:t>      were used for  training the model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[ '</a:t>
            </a:r>
            <a:r>
              <a:rPr lang="en-US" sz="2200" b="1" dirty="0" err="1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RainTomorrow</a:t>
            </a:r>
            <a:r>
              <a:rPr lang="en-US" sz="2200" b="1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' ] </a:t>
            </a: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 is the feature that we aim to predict.</a:t>
            </a:r>
            <a:endParaRPr lang="en-US">
              <a:latin typeface="Congenial"/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The normalized and imputed data was divided into training and testing datasets in an 80:20 ratio.</a:t>
            </a:r>
            <a:endParaRPr lang="en-US">
              <a:latin typeface="Congenial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ngenial"/>
                <a:ea typeface="+mn-lt"/>
                <a:cs typeface="+mn-lt"/>
              </a:rPr>
              <a:t>To validate the model against the validation dataset, we employed k-fold cross validation.</a:t>
            </a:r>
            <a:endParaRPr lang="en-US">
              <a:latin typeface="Congenial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Congenial"/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32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1518764" y="351946"/>
            <a:ext cx="96075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>
                <a:latin typeface="Congenial Black"/>
                <a:ea typeface="+mn-lt"/>
                <a:cs typeface="+mn-lt"/>
              </a:rPr>
              <a:t>CLASSIFICATION ALGORITHMS/MODELS</a:t>
            </a:r>
            <a:endParaRPr lang="en-US" i="1">
              <a:latin typeface="Congenial Black"/>
            </a:endParaRPr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6D908-867B-0EC9-0DA9-B0DA8844380C}"/>
              </a:ext>
            </a:extLst>
          </p:cNvPr>
          <p:cNvSpPr txBox="1"/>
          <p:nvPr/>
        </p:nvSpPr>
        <p:spPr>
          <a:xfrm>
            <a:off x="1718399" y="1360653"/>
            <a:ext cx="7671158" cy="8679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LOGISTIC REGRESSION</a:t>
            </a:r>
            <a:endParaRPr lang="en-US">
              <a:latin typeface="Congenial"/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NAIVE BAYES</a:t>
            </a:r>
            <a:endParaRPr lang="en-US">
              <a:latin typeface="Congenial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DECISION TREE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RANDOM FOREST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KNEIGHBORS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EXTREME GRADIENT BOOST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Congenial"/>
                <a:ea typeface="+mn-lt"/>
                <a:cs typeface="+mn-lt"/>
              </a:rPr>
              <a:t>SUPPORT VECTOR CLASSIFIER</a:t>
            </a: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 algn="ctr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94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049060" y="311306"/>
            <a:ext cx="5666459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>
                <a:latin typeface="Congenial Black"/>
                <a:ea typeface="+mn-lt"/>
                <a:cs typeface="+mn-lt"/>
              </a:rPr>
              <a:t>LOGISTIC REGRESSION</a:t>
            </a:r>
            <a:endParaRPr lang="en-US" sz="3600" i="1">
              <a:latin typeface="Congenial Black"/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C2D7666-7437-BDFE-5376-6303E9BA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1556463"/>
            <a:ext cx="6542467" cy="4174367"/>
          </a:xfrm>
          <a:prstGeom prst="rect">
            <a:avLst/>
          </a:prstGeom>
        </p:spPr>
      </p:pic>
      <p:pic>
        <p:nvPicPr>
          <p:cNvPr id="4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A86A25C-0053-C580-0454-4E5994D9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09" y="1560783"/>
            <a:ext cx="4696494" cy="4165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</p:spTree>
    <p:extLst>
      <p:ext uri="{BB962C8B-B14F-4D97-AF65-F5344CB8AC3E}">
        <p14:creationId xmlns:p14="http://schemas.microsoft.com/office/powerpoint/2010/main" val="192577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NAIVE BAYES</a:t>
            </a:r>
            <a:endParaRPr lang="en-US" sz="3600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F93ED5F8-B778-69C6-497E-B9B79C22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7" y="1558440"/>
            <a:ext cx="6542466" cy="4224077"/>
          </a:xfrm>
          <a:prstGeom prst="rect">
            <a:avLst/>
          </a:prstGeo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FFCCE85-7ECA-EE05-0EAB-9D668796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83" y="1556314"/>
            <a:ext cx="4696495" cy="42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9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DECISION TREE</a:t>
            </a:r>
            <a:endParaRPr lang="en-US" sz="3600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96ED894-A293-CB7A-2923-0FE4927F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1551702"/>
            <a:ext cx="6542466" cy="4183892"/>
          </a:xfrm>
          <a:prstGeom prst="rect">
            <a:avLst/>
          </a:prstGeom>
        </p:spPr>
      </p:pic>
      <p:pic>
        <p:nvPicPr>
          <p:cNvPr id="4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6F97E000-9ADD-6AB6-77F2-F16BBBAB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48" y="1551260"/>
            <a:ext cx="4685764" cy="41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RANDOM FOREST</a:t>
            </a:r>
            <a:endParaRPr lang="en-US" sz="3600" b="1" i="1">
              <a:latin typeface="Congenial"/>
            </a:endParaRPr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E67B7C68-0526-694A-B9AF-49521431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3" y="1549969"/>
            <a:ext cx="6542467" cy="4165893"/>
          </a:xfrm>
          <a:prstGeom prst="rect">
            <a:avLst/>
          </a:prstGeo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F8C81218-2266-6603-889F-53878CFB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978" y="1560147"/>
            <a:ext cx="4707228" cy="41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B70CDA-3852-EED7-4908-8726FDA82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F4556-0319-32C2-E3DA-B01E4BA1FF09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    </a:t>
            </a:r>
            <a:endParaRPr lang="en-US" sz="37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>
              <a:latin typeface="+mj-lt"/>
              <a:ea typeface="+mj-ea"/>
              <a:cs typeface="Calibri Light"/>
            </a:endParaRPr>
          </a:p>
        </p:txBody>
      </p:sp>
      <p:graphicFrame>
        <p:nvGraphicFramePr>
          <p:cNvPr id="24" name="TextBox 5">
            <a:extLst>
              <a:ext uri="{FF2B5EF4-FFF2-40B4-BE49-F238E27FC236}">
                <a16:creationId xmlns:a16="http://schemas.microsoft.com/office/drawing/2014/main" id="{B64AC040-71B8-9761-D9E5-287A7D6B9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783282"/>
              </p:ext>
            </p:extLst>
          </p:nvPr>
        </p:nvGraphicFramePr>
        <p:xfrm>
          <a:off x="5071907" y="2779692"/>
          <a:ext cx="6281891" cy="443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8481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KNEIGHBORS</a:t>
            </a:r>
            <a:endParaRPr lang="en-US" sz="3600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CCEE414-FAFE-D2D1-E3F9-F46BCDC8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2" y="1555473"/>
            <a:ext cx="5726806" cy="4573446"/>
          </a:xfrm>
          <a:prstGeom prst="rect">
            <a:avLst/>
          </a:prstGeom>
        </p:spPr>
      </p:pic>
      <p:pic>
        <p:nvPicPr>
          <p:cNvPr id="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790A342-EC47-504E-5298-175DA0EF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63" y="1556153"/>
            <a:ext cx="5673142" cy="45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658660" y="311306"/>
            <a:ext cx="5056859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>
                <a:latin typeface="Congenial Black"/>
                <a:ea typeface="+mn-lt"/>
                <a:cs typeface="+mn-lt"/>
              </a:rPr>
              <a:t>KNEIGHBORS</a:t>
            </a:r>
          </a:p>
          <a:p>
            <a:pPr algn="ctr"/>
            <a:endParaRPr lang="en-US" sz="3600" dirty="0">
              <a:cs typeface="Calibri"/>
            </a:endParaRPr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A73E921-F444-1EE5-6CBB-70F8DCBC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" y="1565126"/>
            <a:ext cx="6542467" cy="4157041"/>
          </a:xfrm>
          <a:prstGeom prst="rect">
            <a:avLst/>
          </a:prstGeom>
        </p:spPr>
      </p:pic>
      <p:pic>
        <p:nvPicPr>
          <p:cNvPr id="4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EA78A707-C588-99CA-476D-74C3DD3E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47" y="1564406"/>
            <a:ext cx="4707228" cy="41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2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201460" y="341786"/>
            <a:ext cx="6379233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EXTREME GRADIENT BOOST</a:t>
            </a:r>
            <a:endParaRPr lang="en-US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827D001-4470-69A6-07D4-24758FCF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" y="1561675"/>
            <a:ext cx="6542467" cy="4185409"/>
          </a:xfrm>
          <a:prstGeom prst="rect">
            <a:avLst/>
          </a:prstGeom>
        </p:spPr>
      </p:pic>
      <p:pic>
        <p:nvPicPr>
          <p:cNvPr id="4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32DFA766-63B2-E27F-E529-B2AE90F7A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07" y="1562665"/>
            <a:ext cx="4632101" cy="41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2795060" y="321466"/>
            <a:ext cx="6948193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SUPPORT VECTOR CLASSIFIER</a:t>
            </a:r>
            <a:endParaRPr lang="en-US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296E0-8F88-0674-0E00-2FD65D526456}"/>
              </a:ext>
            </a:extLst>
          </p:cNvPr>
          <p:cNvSpPr txBox="1"/>
          <p:nvPr/>
        </p:nvSpPr>
        <p:spPr>
          <a:xfrm>
            <a:off x="8559084" y="5918915"/>
            <a:ext cx="2049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genial"/>
                <a:cs typeface="Calibri"/>
              </a:rPr>
              <a:t>Confusion Matrix</a:t>
            </a:r>
            <a:endParaRPr lang="en-US">
              <a:latin typeface="Congenial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C33D6FA-391A-6AAC-11DB-9236549A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1567474"/>
            <a:ext cx="6542467" cy="4173810"/>
          </a:xfrm>
          <a:prstGeom prst="rect">
            <a:avLst/>
          </a:prstGeo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E15B02B7-22EA-A0B2-F397-6A8C6C62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07" y="1566131"/>
            <a:ext cx="4589171" cy="41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7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536740" y="138586"/>
            <a:ext cx="5657873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ROC CURVE</a:t>
            </a:r>
            <a:endParaRPr lang="en-US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89704B1-F32C-FBE3-6D91-0A4C920E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35" y="916469"/>
            <a:ext cx="9569002" cy="55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3049060" y="331626"/>
            <a:ext cx="6744993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i="1" dirty="0">
                <a:latin typeface="Congenial"/>
                <a:ea typeface="+mn-lt"/>
                <a:cs typeface="+mn-lt"/>
              </a:rPr>
              <a:t>ACCURACY COMPARISON</a:t>
            </a:r>
            <a:endParaRPr lang="en-US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87ACC5F-6919-463E-A285-9D16B557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2" y="1233895"/>
            <a:ext cx="6671256" cy="5238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F32D3-AA38-E92B-9189-1073A5DABE0C}"/>
              </a:ext>
            </a:extLst>
          </p:cNvPr>
          <p:cNvSpPr txBox="1"/>
          <p:nvPr/>
        </p:nvSpPr>
        <p:spPr>
          <a:xfrm>
            <a:off x="7493894" y="1507901"/>
            <a:ext cx="42714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genial"/>
                <a:ea typeface="+mn-lt"/>
                <a:cs typeface="+mn-lt"/>
              </a:rPr>
              <a:t>As we can see, </a:t>
            </a:r>
            <a:endParaRPr lang="en-US">
              <a:latin typeface="Congenial"/>
            </a:endParaRPr>
          </a:p>
          <a:p>
            <a:r>
              <a:rPr lang="en-US" sz="2400" b="1" i="1" dirty="0">
                <a:latin typeface="Congenial"/>
                <a:ea typeface="+mn-lt"/>
                <a:cs typeface="+mn-lt"/>
              </a:rPr>
              <a:t>Extreme Gradient Boost </a:t>
            </a:r>
            <a:r>
              <a:rPr lang="en-US" sz="2400" dirty="0">
                <a:latin typeface="Congenial"/>
                <a:ea typeface="+mn-lt"/>
                <a:cs typeface="+mn-lt"/>
              </a:rPr>
              <a:t>algorithm has highest accuracy for this dataset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2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-1086" y="67"/>
            <a:ext cx="12193900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dirty="0">
                <a:latin typeface="Congenial"/>
                <a:ea typeface="+mn-lt"/>
                <a:cs typeface="+mn-lt"/>
              </a:rPr>
              <a:t>IMPORTANT FEATURES OF EXTREME GRADIENT BOOST CLASSIFIER</a:t>
            </a:r>
            <a:endParaRPr lang="en-US" b="1" i="1">
              <a:latin typeface="Congenial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452CFC48-E6E3-C87E-A44B-1362671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22" y="1272465"/>
            <a:ext cx="10094889" cy="50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-1086" y="-142173"/>
            <a:ext cx="1219390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 i="1" dirty="0">
                <a:latin typeface="Congenial Black"/>
              </a:rPr>
            </a:br>
            <a:r>
              <a:rPr lang="en-US" sz="4000" i="1" dirty="0">
                <a:latin typeface="Congenial Black"/>
                <a:ea typeface="+mn-lt"/>
                <a:cs typeface="+mn-lt"/>
              </a:rPr>
              <a:t>AUC COMPARISON</a:t>
            </a:r>
            <a:endParaRPr lang="en-US" i="1">
              <a:latin typeface="Congenial Black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/>
          </a:p>
          <a:p>
            <a:pPr algn="ctr"/>
            <a:br>
              <a:rPr lang="en-US" dirty="0"/>
            </a:br>
            <a:br>
              <a:rPr lang="en-US" dirty="0"/>
            </a:br>
            <a:endParaRPr lang="en-US">
              <a:cs typeface="Calibri"/>
            </a:endParaRPr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/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81E4D02-D044-030A-EF2F-60B6817D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1" y="970749"/>
            <a:ext cx="7089819" cy="577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ED8F9-3CFC-B599-25B1-77C0B2715865}"/>
              </a:ext>
            </a:extLst>
          </p:cNvPr>
          <p:cNvSpPr txBox="1"/>
          <p:nvPr/>
        </p:nvSpPr>
        <p:spPr>
          <a:xfrm>
            <a:off x="8073444" y="1395210"/>
            <a:ext cx="383414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genial"/>
                <a:ea typeface="+mn-lt"/>
                <a:cs typeface="+mn-lt"/>
              </a:rPr>
              <a:t>As we can see, </a:t>
            </a:r>
            <a:endParaRPr lang="en-US">
              <a:latin typeface="Congenial"/>
            </a:endParaRPr>
          </a:p>
          <a:p>
            <a:r>
              <a:rPr lang="en-US" sz="2400" b="1" i="1" dirty="0">
                <a:latin typeface="Congenial"/>
                <a:ea typeface="+mn-lt"/>
                <a:cs typeface="+mn-lt"/>
              </a:rPr>
              <a:t>Extreme Gradient Boost </a:t>
            </a:r>
            <a:r>
              <a:rPr lang="en-US" sz="2400" dirty="0">
                <a:latin typeface="Congenial"/>
                <a:ea typeface="+mn-lt"/>
                <a:cs typeface="+mn-lt"/>
              </a:rPr>
              <a:t>algorithm has most AUC for this dataset.</a:t>
            </a:r>
            <a:endParaRPr lang="en-US" dirty="0">
              <a:latin typeface="Congenial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7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FCF6661-D4E1-C930-13D3-F0107875B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07" b="29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vated view of marsh and tidelands at dusk">
            <a:extLst>
              <a:ext uri="{FF2B5EF4-FFF2-40B4-BE49-F238E27FC236}">
                <a16:creationId xmlns:a16="http://schemas.microsoft.com/office/drawing/2014/main" id="{1470DD64-1E03-6C8F-0194-EAB18227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53" r="22636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F1A14-4A62-A16C-970F-4C2FDF87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i="1">
                <a:latin typeface="Congenial Black"/>
                <a:cs typeface="Calibri Light"/>
              </a:rPr>
              <a:t>INTRODUCTION AND PROBLEM OVERVIEW</a:t>
            </a:r>
            <a:endParaRPr lang="en-US" i="1">
              <a:latin typeface="Congenial Black"/>
              <a:cs typeface="Aharon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7999-5A12-1E17-8D2A-27324924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15" y="2295702"/>
            <a:ext cx="7105496" cy="40914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Congenial"/>
                <a:ea typeface="+mn-lt"/>
                <a:cs typeface="Calibri"/>
              </a:rPr>
              <a:t>Rain plays a vital role in our lives. Clouds are responsible for bringing rain to humans. In order to forecast when it will rain, the weather department tries to do some forecasting.</a:t>
            </a:r>
          </a:p>
          <a:p>
            <a:r>
              <a:rPr lang="en-US" sz="1600" dirty="0">
                <a:latin typeface="Congenial"/>
                <a:ea typeface="+mn-lt"/>
                <a:cs typeface="+mn-lt"/>
              </a:rPr>
              <a:t>Agriculture is a major industry in Australia, and rainfall plays a crucial role in determining crop yields. Accurate rainfall predictions can help farmers plan their planting and harvesting activities, and make decisions regarding irrigation and fertilization.</a:t>
            </a:r>
            <a:endParaRPr lang="en-US" sz="1600">
              <a:latin typeface="Congenial"/>
              <a:ea typeface="Calibri"/>
              <a:cs typeface="Calibri"/>
            </a:endParaRPr>
          </a:p>
          <a:p>
            <a:r>
              <a:rPr lang="en-US" sz="1600" dirty="0">
                <a:latin typeface="Congenial"/>
                <a:ea typeface="+mn-lt"/>
                <a:cs typeface="+mn-lt"/>
              </a:rPr>
              <a:t>Australia is the driest inhabited continent on earth; 70% of it is either arid or semi arid land, and water is a scarce resource. Predicting rainfall is essential for effective water management, including planning for water storage, allocation, and distribution.</a:t>
            </a:r>
          </a:p>
          <a:p>
            <a:r>
              <a:rPr lang="en-US" sz="1600" dirty="0">
                <a:latin typeface="Congenial"/>
                <a:ea typeface="+mn-lt"/>
                <a:cs typeface="+mn-lt"/>
              </a:rPr>
              <a:t>Heavy rainfall can cause flooding in many parts of Australia. Accurate predictions of rainfall can help emergency services and authorities prepare for and respond to potential floods.</a:t>
            </a:r>
            <a:endParaRPr lang="en-US" sz="1600" dirty="0">
              <a:latin typeface="Congenial"/>
              <a:cs typeface="Calibri"/>
            </a:endParaRPr>
          </a:p>
          <a:p>
            <a:endParaRPr lang="en-US" sz="1600" dirty="0">
              <a:latin typeface="Congen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78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F1A14-4A62-A16C-970F-4C2FDF87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i="1">
                <a:solidFill>
                  <a:srgbClr val="FFFFFF"/>
                </a:solidFill>
                <a:latin typeface="Congenial Black"/>
                <a:cs typeface="Calibri Light"/>
              </a:rPr>
              <a:t>                          OBJECTIVE AND GOAL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B5F52-66E4-2745-F3F1-C62E354C0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12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7" descr="Shape, icon&#10;&#10;Description automatically generated">
            <a:extLst>
              <a:ext uri="{FF2B5EF4-FFF2-40B4-BE49-F238E27FC236}">
                <a16:creationId xmlns:a16="http://schemas.microsoft.com/office/drawing/2014/main" id="{BE5258FD-6319-5F7E-561A-88C18AF2D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29" y="2137"/>
            <a:ext cx="3397876" cy="15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4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4411014" y="359534"/>
            <a:ext cx="3359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genial"/>
              </a:rPr>
              <a:t>ABOUT THE DATASET</a:t>
            </a:r>
            <a:endParaRPr lang="en-US" b="1" dirty="0">
              <a:latin typeface="Congenial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D148FDE-514C-117F-92C6-C8137BC3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83" y="1714038"/>
            <a:ext cx="10303384" cy="4047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5F3A3-3942-73A4-BD9B-C30F8BD1B939}"/>
              </a:ext>
            </a:extLst>
          </p:cNvPr>
          <p:cNvSpPr txBox="1"/>
          <p:nvPr/>
        </p:nvSpPr>
        <p:spPr>
          <a:xfrm>
            <a:off x="912254" y="5964761"/>
            <a:ext cx="105043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 dirty="0">
                <a:latin typeface="Congenial"/>
                <a:cs typeface="Calibri"/>
              </a:rPr>
              <a:t>Data Source References:</a:t>
            </a:r>
          </a:p>
          <a:p>
            <a:r>
              <a:rPr lang="en-US" dirty="0">
                <a:latin typeface="Congenial"/>
                <a:cs typeface="Times New Roman"/>
              </a:rPr>
              <a:t>https://www.kaggle.com/datasets/jsphyg/weather-dataset-rattle-package</a:t>
            </a:r>
            <a:endParaRPr lang="en-US" dirty="0">
              <a:latin typeface="Congen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84AA8-692A-3483-D7C3-12E36357A3E6}"/>
              </a:ext>
            </a:extLst>
          </p:cNvPr>
          <p:cNvSpPr txBox="1"/>
          <p:nvPr/>
        </p:nvSpPr>
        <p:spPr>
          <a:xfrm>
            <a:off x="909095" y="957322"/>
            <a:ext cx="102845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ongenial"/>
                <a:ea typeface="+mn-lt"/>
                <a:cs typeface="+mn-lt"/>
              </a:rPr>
              <a:t>This dataset contains about 10 years of daily weather observations from many locations across Australia.</a:t>
            </a:r>
            <a:endParaRPr lang="en-US" dirty="0">
              <a:latin typeface="Congenial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90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4816687" y="272584"/>
            <a:ext cx="22017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>
                <a:latin typeface="Congenial Black"/>
              </a:rPr>
              <a:t>DATA FIELDS</a:t>
            </a:r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04A514D-EC53-9B0D-2D02-4C028F8D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79145"/>
              </p:ext>
            </p:extLst>
          </p:nvPr>
        </p:nvGraphicFramePr>
        <p:xfrm>
          <a:off x="409492" y="869342"/>
          <a:ext cx="11384172" cy="5287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260">
                  <a:extLst>
                    <a:ext uri="{9D8B030D-6E8A-4147-A177-3AD203B41FA5}">
                      <a16:colId xmlns:a16="http://schemas.microsoft.com/office/drawing/2014/main" val="3263916833"/>
                    </a:ext>
                  </a:extLst>
                </a:gridCol>
                <a:gridCol w="1766039">
                  <a:extLst>
                    <a:ext uri="{9D8B030D-6E8A-4147-A177-3AD203B41FA5}">
                      <a16:colId xmlns:a16="http://schemas.microsoft.com/office/drawing/2014/main" val="112025454"/>
                    </a:ext>
                  </a:extLst>
                </a:gridCol>
                <a:gridCol w="7519873">
                  <a:extLst>
                    <a:ext uri="{9D8B030D-6E8A-4147-A177-3AD203B41FA5}">
                      <a16:colId xmlns:a16="http://schemas.microsoft.com/office/drawing/2014/main" val="488050736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Congenial"/>
                        </a:rPr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genial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42360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genial"/>
                        </a:rPr>
                        <a:t>The date of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77719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common name of the location of the weather station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7024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genial"/>
                        </a:rPr>
                        <a:t>MinTemp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ongenial"/>
                        </a:rPr>
                        <a:t>Numeric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minimum temperature in degrees </a:t>
                      </a:r>
                      <a:r>
                        <a:rPr lang="en-US" sz="1800" b="0" i="0" u="none" strike="noStrike" baseline="0" noProof="0" dirty="0" err="1">
                          <a:solidFill>
                            <a:srgbClr val="000000"/>
                          </a:solidFill>
                          <a:latin typeface="Congenial"/>
                        </a:rPr>
                        <a:t>celsius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787481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genial"/>
                        </a:rPr>
                        <a:t>MaxTemp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maximum temperature in degrees </a:t>
                      </a:r>
                      <a:r>
                        <a:rPr lang="en-US" sz="1800" b="0" i="0" u="none" strike="noStrike" baseline="0" noProof="0" err="1">
                          <a:solidFill>
                            <a:srgbClr val="000000"/>
                          </a:solidFill>
                          <a:latin typeface="Congenial"/>
                        </a:rPr>
                        <a:t>celsius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7207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amount of rainfall recorded for the day in mm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6841"/>
                  </a:ext>
                </a:extLst>
              </a:tr>
              <a:tr h="55241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Evaporation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so-called Class A pan evaporation (mm) in the 24 hours to 9am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395961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Sunshine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number of hours of bright sunshine in the day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45369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 err="1">
                          <a:latin typeface="Congenial"/>
                        </a:rPr>
                        <a:t>WindGusDir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direction of the strongest wind gust in the 24 hours to midnight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611514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 err="1">
                          <a:latin typeface="Congenial"/>
                        </a:rPr>
                        <a:t>WindGustSpeed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speed (km/h) of the strongest wind gust in the 24 hours to midnight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180790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Congenial"/>
                        </a:rPr>
                        <a:t>WindDir9am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Direction of the wind at 9am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30101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Congenial"/>
                        </a:rPr>
                        <a:t>WindDir3pm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Categorical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Direction of the wind at 3pm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99010"/>
                  </a:ext>
                </a:extLst>
              </a:tr>
              <a:tr h="37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Congenial"/>
                        </a:rPr>
                        <a:t>WindSpeed9am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Wind speed (km/</a:t>
                      </a:r>
                      <a:r>
                        <a:rPr lang="en-US" sz="1800" b="0" i="0" u="none" strike="noStrike" baseline="0" noProof="0" err="1">
                          <a:solidFill>
                            <a:srgbClr val="000000"/>
                          </a:solidFill>
                          <a:latin typeface="Congenial"/>
                        </a:rPr>
                        <a:t>hr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) averaged over 10 minutes prior to 9am</a:t>
                      </a: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4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6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04A514D-EC53-9B0D-2D02-4C028F8D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43327"/>
              </p:ext>
            </p:extLst>
          </p:nvPr>
        </p:nvGraphicFramePr>
        <p:xfrm>
          <a:off x="253999" y="11043"/>
          <a:ext cx="11833081" cy="615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988">
                  <a:extLst>
                    <a:ext uri="{9D8B030D-6E8A-4147-A177-3AD203B41FA5}">
                      <a16:colId xmlns:a16="http://schemas.microsoft.com/office/drawing/2014/main" val="3263916833"/>
                    </a:ext>
                  </a:extLst>
                </a:gridCol>
                <a:gridCol w="1983551">
                  <a:extLst>
                    <a:ext uri="{9D8B030D-6E8A-4147-A177-3AD203B41FA5}">
                      <a16:colId xmlns:a16="http://schemas.microsoft.com/office/drawing/2014/main" val="765375400"/>
                    </a:ext>
                  </a:extLst>
                </a:gridCol>
                <a:gridCol w="7468542">
                  <a:extLst>
                    <a:ext uri="{9D8B030D-6E8A-4147-A177-3AD203B41FA5}">
                      <a16:colId xmlns:a16="http://schemas.microsoft.com/office/drawing/2014/main" val="488050736"/>
                    </a:ext>
                  </a:extLst>
                </a:gridCol>
              </a:tblGrid>
              <a:tr h="356994">
                <a:tc>
                  <a:txBody>
                    <a:bodyPr/>
                    <a:lstStyle/>
                    <a:p>
                      <a:r>
                        <a:rPr lang="en-US" dirty="0">
                          <a:latin typeface="Congenial"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Congenial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genial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42360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WindSpeed3pm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Wind speed (km/</a:t>
                      </a:r>
                      <a:r>
                        <a:rPr lang="en-US" sz="1800" b="0" i="0" u="none" strike="noStrike" baseline="0" noProof="0" dirty="0" err="1">
                          <a:solidFill>
                            <a:srgbClr val="000000"/>
                          </a:solidFill>
                          <a:latin typeface="Congenial"/>
                        </a:rPr>
                        <a:t>hr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) averaged over 10 minutes prior to 3pm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86198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Humidity9am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Humidity (percent) at 9am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baseline="0" noProof="0" dirty="0">
                        <a:solidFill>
                          <a:srgbClr val="000000"/>
                        </a:solidFill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35916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Humidity3pm</a:t>
                      </a:r>
                      <a:endParaRPr lang="en-US" b="1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Humidity (percent) at 3pm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baseline="0" noProof="0" dirty="0">
                        <a:solidFill>
                          <a:srgbClr val="000000"/>
                        </a:solidFill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82828"/>
                  </a:ext>
                </a:extLst>
              </a:tr>
              <a:tr h="58176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Pressure9am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Atmospheric pressure (</a:t>
                      </a:r>
                      <a:r>
                        <a:rPr lang="en-US" sz="1800" b="0" i="0" u="none" strike="noStrike" baseline="0" noProof="0" dirty="0" err="1">
                          <a:solidFill>
                            <a:srgbClr val="000000"/>
                          </a:solidFill>
                          <a:latin typeface="Congenial"/>
                        </a:rPr>
                        <a:t>hpa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) reduced to mean sea level at 9am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77719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Cloud9am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Fraction of sky obscured by cloud at 9am. This is measured in "oktas", which are a unit of </a:t>
                      </a:r>
                      <a:r>
                        <a:rPr lang="en-US" sz="1800" b="0" i="0" u="none" strike="noStrike" baseline="0" noProof="0" dirty="0" err="1">
                          <a:solidFill>
                            <a:srgbClr val="000000"/>
                          </a:solidFill>
                          <a:latin typeface="Congenial"/>
                        </a:rPr>
                        <a:t>eigths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. It records how many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7024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Cloud3pm</a:t>
                      </a:r>
                      <a:endParaRPr lang="en-US" b="1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Fraction of sky obscured by cloud (in "oktas": eighths) at 3pm. See Cload9am for a description of the values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787481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Temp9am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Temperature (degrees C) at 9am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7207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genial"/>
                        </a:rPr>
                        <a:t>Temp3pm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Numeric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Temperature (degrees C) at 3pm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6841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genial"/>
                        </a:rPr>
                        <a:t>RainToday</a:t>
                      </a:r>
                      <a:endParaRPr lang="en-US" b="1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Boolean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Boolean: 1 if precipitation (mm) in the 24 hours to 9am exceeds 1mm, otherwise 0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395961"/>
                  </a:ext>
                </a:extLst>
              </a:tr>
              <a:tr h="621434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ngenial"/>
                        </a:rPr>
                        <a:t>RainTomorrow</a:t>
                      </a:r>
                      <a:endParaRPr lang="en-US" b="1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Boolean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latin typeface="Congen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The amount of next day rain in mm. Used to create response variable </a:t>
                      </a:r>
                      <a:r>
                        <a:rPr lang="en-US" sz="1800" b="0" i="0" u="none" strike="noStrike" baseline="0" noProof="0" err="1">
                          <a:solidFill>
                            <a:srgbClr val="000000"/>
                          </a:solidFill>
                          <a:latin typeface="Congenial"/>
                        </a:rPr>
                        <a:t>RainTomorrow</a:t>
                      </a: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Congenial"/>
                        </a:rPr>
                        <a:t>. A kind of measure of the "risk".</a:t>
                      </a:r>
                      <a:endParaRPr lang="en-US"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453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275C042-E909-BFE9-8B2B-376D56B8F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13064"/>
              </p:ext>
            </p:extLst>
          </p:nvPr>
        </p:nvGraphicFramePr>
        <p:xfrm>
          <a:off x="227624" y="6395398"/>
          <a:ext cx="9717912" cy="37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7912">
                  <a:extLst>
                    <a:ext uri="{9D8B030D-6E8A-4147-A177-3AD203B41FA5}">
                      <a16:colId xmlns:a16="http://schemas.microsoft.com/office/drawing/2014/main" val="2084096886"/>
                    </a:ext>
                  </a:extLst>
                </a:gridCol>
              </a:tblGrid>
              <a:tr h="3737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1" u="none" strike="noStrike" baseline="0" noProof="0" dirty="0">
                          <a:solidFill>
                            <a:schemeClr val="tx1"/>
                          </a:solidFill>
                          <a:latin typeface="Congenial"/>
                        </a:rPr>
                        <a:t> </a:t>
                      </a:r>
                      <a:r>
                        <a:rPr lang="en-US" sz="1800" b="1" i="1" u="none" strike="noStrike" baseline="0" noProof="0" dirty="0" err="1">
                          <a:solidFill>
                            <a:schemeClr val="tx1"/>
                          </a:solidFill>
                          <a:latin typeface="Congenial"/>
                        </a:rPr>
                        <a:t>RainTomorrow</a:t>
                      </a:r>
                      <a:r>
                        <a:rPr lang="en-US" sz="1800" b="1" i="1" u="none" strike="noStrike" baseline="0" noProof="0" dirty="0">
                          <a:solidFill>
                            <a:schemeClr val="tx1"/>
                          </a:solidFill>
                          <a:latin typeface="Congenial"/>
                        </a:rPr>
                        <a:t>: It is the target variable to predict next-day rain</a:t>
                      </a:r>
                      <a:endParaRPr lang="en-US" b="1" i="1">
                        <a:solidFill>
                          <a:schemeClr val="tx1"/>
                        </a:solidFill>
                        <a:latin typeface="Congen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8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50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4391724" y="349888"/>
            <a:ext cx="3224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>
                <a:latin typeface="Congenial Black"/>
              </a:rPr>
              <a:t>ORIGINAL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27E37C7D-257C-9B31-6185-0BB8E07E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33" y="867498"/>
            <a:ext cx="9639782" cy="2808067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A691ADC-F8B9-74E0-1B98-18E1A01E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32" y="3912288"/>
            <a:ext cx="9639782" cy="2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0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56C22-7CDD-24BC-4D00-18CE49EF5BE7}"/>
              </a:ext>
            </a:extLst>
          </p:cNvPr>
          <p:cNvSpPr txBox="1"/>
          <p:nvPr/>
        </p:nvSpPr>
        <p:spPr>
          <a:xfrm>
            <a:off x="4951166" y="311306"/>
            <a:ext cx="31277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Congenial Black"/>
              </a:rPr>
              <a:t>MISSING VALUES</a:t>
            </a:r>
          </a:p>
          <a:p>
            <a:endParaRPr lang="en-US" sz="2400" i="1">
              <a:latin typeface="Congenial Black"/>
            </a:endParaRPr>
          </a:p>
          <a:p>
            <a:endParaRPr lang="en-US" sz="2400" i="1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CC35D-75DE-BF0B-7743-2511FCFED2EC}"/>
              </a:ext>
            </a:extLst>
          </p:cNvPr>
          <p:cNvSpPr txBox="1"/>
          <p:nvPr/>
        </p:nvSpPr>
        <p:spPr>
          <a:xfrm>
            <a:off x="916329" y="868101"/>
            <a:ext cx="10983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A9A6101-BEA5-67A8-555C-B6D7C579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2" y="1050753"/>
            <a:ext cx="10247451" cy="52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5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1152</Words>
  <Application>Microsoft Office PowerPoint</Application>
  <PresentationFormat>Widescreen</PresentationFormat>
  <Paragraphs>264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Arial,Sans-Serif</vt:lpstr>
      <vt:lpstr>Calibri</vt:lpstr>
      <vt:lpstr>Calibri Light</vt:lpstr>
      <vt:lpstr>Congenial</vt:lpstr>
      <vt:lpstr>Congenial Black</vt:lpstr>
      <vt:lpstr>Cooper Black</vt:lpstr>
      <vt:lpstr>office theme</vt:lpstr>
      <vt:lpstr>PowerPoint Presentation</vt:lpstr>
      <vt:lpstr>PowerPoint Presentation</vt:lpstr>
      <vt:lpstr>INTRODUCTION AND PROBLEM OVERVIEW</vt:lpstr>
      <vt:lpstr>                          OBJECTIVE AND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rtannu</cp:lastModifiedBy>
  <cp:revision>612</cp:revision>
  <dcterms:created xsi:type="dcterms:W3CDTF">2023-04-12T15:33:01Z</dcterms:created>
  <dcterms:modified xsi:type="dcterms:W3CDTF">2023-04-28T09:53:27Z</dcterms:modified>
</cp:coreProperties>
</file>